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13.svg" ContentType="image/svg+xml"/>
  <Override PartName="/ppt/media/image15.svg" ContentType="image/svg+xml"/>
  <Override PartName="/ppt/media/image17.svg" ContentType="image/svg+xml"/>
  <Override PartName="/ppt/media/image19.svg" ContentType="image/svg+xml"/>
  <Override PartName="/ppt/media/image2.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29.svg" ContentType="image/svg+xml"/>
  <Override PartName="/ppt/media/image40.svg" ContentType="image/svg+xml"/>
  <Override PartName="/ppt/media/image42.svg" ContentType="image/svg+xml"/>
  <Override PartName="/ppt/media/image44.svg" ContentType="image/svg+xml"/>
  <Override PartName="/ppt/media/image46.svg" ContentType="image/svg+xml"/>
  <Override PartName="/ppt/media/image57.svg" ContentType="image/svg+xml"/>
  <Override PartName="/ppt/media/image59.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10"/>
  </p:notesMasterIdLst>
  <p:sldIdLst>
    <p:sldId id="260" r:id="rId4"/>
    <p:sldId id="261" r:id="rId5"/>
    <p:sldId id="284" r:id="rId6"/>
    <p:sldId id="262" r:id="rId7"/>
    <p:sldId id="269" r:id="rId8"/>
    <p:sldId id="270" r:id="rId9"/>
    <p:sldId id="285" r:id="rId11"/>
    <p:sldId id="271" r:id="rId12"/>
    <p:sldId id="263" r:id="rId13"/>
    <p:sldId id="274" r:id="rId14"/>
    <p:sldId id="273" r:id="rId15"/>
    <p:sldId id="272" r:id="rId16"/>
    <p:sldId id="264" r:id="rId17"/>
    <p:sldId id="279" r:id="rId18"/>
    <p:sldId id="281" r:id="rId19"/>
    <p:sldId id="265" r:id="rId20"/>
    <p:sldId id="283" r:id="rId21"/>
    <p:sldId id="275" r:id="rId22"/>
    <p:sldId id="266" r:id="rId23"/>
    <p:sldId id="277" r:id="rId24"/>
    <p:sldId id="276" r:id="rId25"/>
    <p:sldId id="280" r:id="rId26"/>
    <p:sldId id="267" r:id="rId27"/>
    <p:sldId id="278" r:id="rId28"/>
    <p:sldId id="282" r:id="rId29"/>
    <p:sldId id="286" r:id="rId30"/>
    <p:sldId id="268" r:id="rId3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PS" initials="W"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968" y="136131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3968" y="384098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184" y="523097"/>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8" name="矩形 7"/>
          <p:cNvSpPr/>
          <p:nvPr userDrawn="1">
            <p:custDataLst>
              <p:tags r:id="rId2"/>
            </p:custDataLst>
          </p:nvPr>
        </p:nvSpPr>
        <p:spPr>
          <a:xfrm rot="10800000">
            <a:off x="-7620" y="0"/>
            <a:ext cx="12199620" cy="6858635"/>
          </a:xfrm>
          <a:prstGeom prst="rect">
            <a:avLst/>
          </a:prstGeom>
          <a:gradFill>
            <a:gsLst>
              <a:gs pos="83000">
                <a:schemeClr val="accent1"/>
              </a:gs>
              <a:gs pos="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任意多边形: 形状 20"/>
          <p:cNvSpPr/>
          <p:nvPr userDrawn="1">
            <p:custDataLst>
              <p:tags r:id="rId3"/>
            </p:custDataLst>
          </p:nvPr>
        </p:nvSpPr>
        <p:spPr>
          <a:xfrm rot="16200000">
            <a:off x="6076950" y="1296670"/>
            <a:ext cx="4565650" cy="2305685"/>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20000"/>
                </a:srgbClr>
              </a:gs>
              <a:gs pos="45000">
                <a:srgbClr val="FFFFFF">
                  <a:alpha val="90000"/>
                </a:srgbClr>
              </a:gs>
            </a:gsLst>
            <a:lin ang="5400000" scaled="0"/>
          </a:gradFill>
          <a:ln w="9525" cap="flat">
            <a:noFill/>
            <a:prstDash val="solid"/>
            <a:miter/>
          </a:ln>
        </p:spPr>
        <p:txBody>
          <a:bodyPr rtlCol="0" anchor="ctr"/>
          <a:lstStyle/>
          <a:p>
            <a:endParaRPr lang="zh-CN" altLang="en-US"/>
          </a:p>
        </p:txBody>
      </p:sp>
      <p:sp>
        <p:nvSpPr>
          <p:cNvPr id="22" name="任意多边形: 形状 21"/>
          <p:cNvSpPr/>
          <p:nvPr userDrawn="1">
            <p:custDataLst>
              <p:tags r:id="rId4"/>
            </p:custDataLst>
          </p:nvPr>
        </p:nvSpPr>
        <p:spPr>
          <a:xfrm rot="16200000">
            <a:off x="8416290" y="1261745"/>
            <a:ext cx="4566285" cy="23742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20000"/>
                </a:srgbClr>
              </a:gs>
            </a:gsLst>
            <a:lin ang="5400000" scaled="0"/>
          </a:gradFill>
          <a:ln w="9525" cap="flat">
            <a:noFill/>
            <a:prstDash val="solid"/>
            <a:miter/>
          </a:ln>
        </p:spPr>
        <p:txBody>
          <a:bodyPr rtlCol="0" anchor="ctr"/>
          <a:lstStyle/>
          <a:p>
            <a:endParaRPr lang="zh-CN" altLang="en-US" dirty="0"/>
          </a:p>
        </p:txBody>
      </p:sp>
      <p:sp>
        <p:nvSpPr>
          <p:cNvPr id="17" name="任意多边形: 形状 16"/>
          <p:cNvSpPr/>
          <p:nvPr userDrawn="1">
            <p:custDataLst>
              <p:tags r:id="rId5"/>
            </p:custDataLst>
          </p:nvPr>
        </p:nvSpPr>
        <p:spPr>
          <a:xfrm rot="5400000">
            <a:off x="8451850" y="3256280"/>
            <a:ext cx="4566285" cy="2305685"/>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20000"/>
                </a:srgbClr>
              </a:gs>
              <a:gs pos="45000">
                <a:srgbClr val="FFFFFF">
                  <a:alpha val="90000"/>
                </a:srgbClr>
              </a:gs>
            </a:gsLst>
            <a:lin ang="5400000" scaled="0"/>
          </a:gradFill>
          <a:ln w="9525" cap="flat">
            <a:noFill/>
            <a:prstDash val="solid"/>
            <a:miter/>
          </a:ln>
        </p:spPr>
        <p:txBody>
          <a:bodyPr rtlCol="0" anchor="ctr">
            <a:noAutofit/>
          </a:bodyPr>
          <a:lstStyle/>
          <a:p>
            <a:pPr lvl="0" algn="l">
              <a:buClrTx/>
              <a:buSzTx/>
              <a:buFontTx/>
            </a:pPr>
            <a:endParaRPr lang="zh-CN" altLang="en-US">
              <a:sym typeface="+mn-ea"/>
            </a:endParaRPr>
          </a:p>
        </p:txBody>
      </p:sp>
      <p:sp>
        <p:nvSpPr>
          <p:cNvPr id="19" name="任意多边形: 形状 18"/>
          <p:cNvSpPr/>
          <p:nvPr userDrawn="1">
            <p:custDataLst>
              <p:tags r:id="rId6"/>
            </p:custDataLst>
          </p:nvPr>
        </p:nvSpPr>
        <p:spPr>
          <a:xfrm rot="5400000">
            <a:off x="6110605" y="3221990"/>
            <a:ext cx="4566285" cy="23742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20000"/>
                </a:srgbClr>
              </a:gs>
            </a:gsLst>
            <a:lin ang="5400000" scaled="0"/>
          </a:gradFill>
          <a:ln w="9525" cap="flat">
            <a:noFill/>
            <a:prstDash val="solid"/>
            <a:miter/>
          </a:ln>
        </p:spPr>
        <p:txBody>
          <a:bodyPr rtlCol="0" anchor="ctr">
            <a:noAutofit/>
          </a:bodyPr>
          <a:lstStyle/>
          <a:p>
            <a:pPr lvl="0" algn="l">
              <a:buClrTx/>
              <a:buSzTx/>
              <a:buFontTx/>
            </a:pPr>
            <a:endParaRPr lang="zh-CN" altLang="en-US" dirty="0">
              <a:sym typeface="+mn-ea"/>
            </a:endParaRPr>
          </a:p>
        </p:txBody>
      </p:sp>
      <p:sp>
        <p:nvSpPr>
          <p:cNvPr id="2" name="标题 1"/>
          <p:cNvSpPr>
            <a:spLocks noGrp="1"/>
          </p:cNvSpPr>
          <p:nvPr>
            <p:ph type="ctrTitle"/>
            <p:custDataLst>
              <p:tags r:id="rId7"/>
            </p:custDataLst>
          </p:nvPr>
        </p:nvSpPr>
        <p:spPr>
          <a:xfrm>
            <a:off x="838200" y="1656000"/>
            <a:ext cx="5848350" cy="1800000"/>
          </a:xfrm>
        </p:spPr>
        <p:txBody>
          <a:bodyPr wrap="square" anchor="b">
            <a:normAutofit/>
          </a:bodyPr>
          <a:lstStyle>
            <a:lvl1pPr algn="l">
              <a:lnSpc>
                <a:spcPct val="100000"/>
              </a:lnSpc>
              <a:defRPr sz="6000">
                <a:solidFill>
                  <a:srgbClr val="FFFFFF"/>
                </a:solidFill>
                <a:effectLst>
                  <a:glow rad="508000">
                    <a:schemeClr val="accent1">
                      <a:alpha val="30000"/>
                    </a:schemeClr>
                  </a:glow>
                </a:effectLst>
              </a:defRPr>
            </a:lvl1pPr>
          </a:lstStyle>
          <a:p>
            <a:r>
              <a:rPr lang="zh-CN" altLang="en-US" dirty="0"/>
              <a:t>单击此处编辑母版标题样式</a:t>
            </a:r>
            <a:endParaRPr lang="zh-CN" altLang="en-US" dirty="0"/>
          </a:p>
        </p:txBody>
      </p:sp>
      <p:sp>
        <p:nvSpPr>
          <p:cNvPr id="3" name="副标题 2"/>
          <p:cNvSpPr>
            <a:spLocks noGrp="1"/>
          </p:cNvSpPr>
          <p:nvPr>
            <p:ph type="subTitle" idx="1" hasCustomPrompt="1"/>
            <p:custDataLst>
              <p:tags r:id="rId8"/>
            </p:custDataLst>
          </p:nvPr>
        </p:nvSpPr>
        <p:spPr>
          <a:xfrm>
            <a:off x="838200" y="3685725"/>
            <a:ext cx="5848350" cy="724350"/>
          </a:xfrm>
        </p:spPr>
        <p:txBody>
          <a:bodyPr wrap="square">
            <a:normAutofit/>
          </a:bodyPr>
          <a:lstStyle>
            <a:lvl1pPr marL="0" indent="0" algn="l">
              <a:lnSpc>
                <a:spcPct val="100000"/>
              </a:lnSpc>
              <a:buNone/>
              <a:defRPr sz="2400" b="1">
                <a:solidFill>
                  <a:srgbClr val="FFFFFF"/>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4" name="署名占位符 10"/>
          <p:cNvSpPr>
            <a:spLocks noGrp="1"/>
          </p:cNvSpPr>
          <p:nvPr>
            <p:ph type="body" sz="quarter" idx="17" hasCustomPrompt="1"/>
            <p:custDataLst>
              <p:tags r:id="rId12"/>
            </p:custDataLst>
          </p:nvPr>
        </p:nvSpPr>
        <p:spPr>
          <a:xfrm>
            <a:off x="936000" y="4824000"/>
            <a:ext cx="2880000" cy="504000"/>
          </a:xfrm>
          <a:prstGeom prst="roundRect">
            <a:avLst>
              <a:gd name="adj" fmla="val 50000"/>
            </a:avLst>
          </a:prstGeom>
          <a:solidFill>
            <a:srgbClr val="FFFFFF"/>
          </a:solidFill>
        </p:spPr>
        <p:txBody>
          <a:bodyPr wrap="square" anchor="ctr">
            <a:normAutofit/>
          </a:bodyPr>
          <a:lstStyle>
            <a:lvl1pPr marL="0" indent="0" algn="ctr">
              <a:lnSpc>
                <a:spcPct val="100000"/>
              </a:lnSpc>
              <a:buNone/>
              <a:defRPr sz="1600" b="1">
                <a:solidFill>
                  <a:schemeClr val="accent1"/>
                </a:solidFill>
              </a:defRPr>
            </a:lvl1pPr>
          </a:lstStyle>
          <a:p>
            <a:pPr lvl="0"/>
            <a:r>
              <a:rPr lang="zh-CN" altLang="en-US" dirty="0"/>
              <a:t>署名</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7620" y="0"/>
            <a:ext cx="12199620" cy="6858635"/>
          </a:xfrm>
          <a:prstGeom prst="rect">
            <a:avLst/>
          </a:prstGeom>
          <a:gradFill>
            <a:gsLst>
              <a:gs pos="85000">
                <a:schemeClr val="accent1"/>
              </a:gs>
              <a:gs pos="0">
                <a:schemeClr val="accent2"/>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0" name="任意多边形: 形状 13"/>
          <p:cNvSpPr/>
          <p:nvPr userDrawn="1">
            <p:custDataLst>
              <p:tags r:id="rId3"/>
            </p:custDataLst>
          </p:nvPr>
        </p:nvSpPr>
        <p:spPr>
          <a:xfrm rot="5400000">
            <a:off x="-1540510" y="1878013"/>
            <a:ext cx="6174105" cy="3102610"/>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25000"/>
                </a:srgbClr>
              </a:gs>
              <a:gs pos="45000">
                <a:srgbClr val="FFFFFF">
                  <a:alpha val="7000"/>
                </a:srgbClr>
              </a:gs>
            </a:gsLst>
            <a:lin ang="5400000" scaled="0"/>
          </a:gradFill>
          <a:ln w="9525" cap="flat">
            <a:noFill/>
            <a:prstDash val="solid"/>
            <a:miter/>
          </a:ln>
        </p:spPr>
        <p:txBody>
          <a:bodyPr rtlCol="0" anchor="ctr"/>
          <a:lstStyle/>
          <a:p>
            <a:endParaRPr lang="zh-CN" altLang="en-US"/>
          </a:p>
        </p:txBody>
      </p:sp>
      <p:sp>
        <p:nvSpPr>
          <p:cNvPr id="2" name="标题 1"/>
          <p:cNvSpPr>
            <a:spLocks noGrp="1"/>
          </p:cNvSpPr>
          <p:nvPr>
            <p:ph type="title" hasCustomPrompt="1"/>
            <p:custDataLst>
              <p:tags r:id="rId4"/>
            </p:custDataLst>
          </p:nvPr>
        </p:nvSpPr>
        <p:spPr>
          <a:xfrm>
            <a:off x="710925" y="2975025"/>
            <a:ext cx="2880000" cy="1081088"/>
          </a:xfrm>
        </p:spPr>
        <p:txBody>
          <a:bodyPr wrap="square" anchor="b">
            <a:normAutofit/>
          </a:bodyPr>
          <a:lstStyle>
            <a:lvl1pPr algn="ctr">
              <a:defRPr sz="6600">
                <a:solidFill>
                  <a:srgbClr val="FFFFFF"/>
                </a:solidFill>
                <a:effectLst>
                  <a:glow rad="508000">
                    <a:schemeClr val="accent2">
                      <a:lumMod val="75000"/>
                      <a:alpha val="30000"/>
                    </a:schemeClr>
                  </a:glow>
                </a:effectLst>
              </a:defRPr>
            </a:lvl1pPr>
          </a:lstStyle>
          <a:p>
            <a:r>
              <a:rPr lang="zh-CN" altLang="en-US" dirty="0"/>
              <a:t>标题</a:t>
            </a:r>
            <a:endParaRPr lang="zh-CN" altLang="en-US" dirty="0"/>
          </a:p>
        </p:txBody>
      </p:sp>
      <p:sp>
        <p:nvSpPr>
          <p:cNvPr id="7" name="日期占位符 3"/>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6"/>
            </p:custDataLst>
          </p:nvPr>
        </p:nvSpPr>
        <p:spPr/>
        <p:txBody>
          <a:bodyPr/>
          <a:lstStyle/>
          <a:p>
            <a:endParaRPr lang="zh-CN" altLang="en-US"/>
          </a:p>
        </p:txBody>
      </p:sp>
      <p:sp>
        <p:nvSpPr>
          <p:cNvPr id="9" name="灯片编号占位符 5"/>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7620" y="0"/>
            <a:ext cx="12199620" cy="6858635"/>
          </a:xfrm>
          <a:prstGeom prst="rect">
            <a:avLst/>
          </a:prstGeom>
          <a:gradFill>
            <a:gsLst>
              <a:gs pos="72000">
                <a:schemeClr val="accent1"/>
              </a:gs>
              <a:gs pos="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任意多边形: 形状 13"/>
          <p:cNvSpPr/>
          <p:nvPr userDrawn="1">
            <p:custDataLst>
              <p:tags r:id="rId3"/>
            </p:custDataLst>
          </p:nvPr>
        </p:nvSpPr>
        <p:spPr>
          <a:xfrm>
            <a:off x="4442460" y="164465"/>
            <a:ext cx="6475730" cy="3217545"/>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10000"/>
                </a:srgbClr>
              </a:gs>
              <a:gs pos="45000">
                <a:srgbClr val="FFFFFF">
                  <a:alpha val="20000"/>
                </a:srgbClr>
              </a:gs>
            </a:gsLst>
            <a:lin ang="5400000" scaled="0"/>
          </a:gradFill>
          <a:ln w="9525" cap="flat">
            <a:noFill/>
            <a:prstDash val="solid"/>
            <a:miter/>
          </a:ln>
        </p:spPr>
        <p:txBody>
          <a:bodyPr rtlCol="0" anchor="ctr"/>
          <a:lstStyle/>
          <a:p>
            <a:endParaRPr lang="zh-CN" altLang="en-US"/>
          </a:p>
        </p:txBody>
      </p:sp>
      <p:sp>
        <p:nvSpPr>
          <p:cNvPr id="16" name="任意多边形: 形状 14"/>
          <p:cNvSpPr/>
          <p:nvPr userDrawn="1">
            <p:custDataLst>
              <p:tags r:id="rId4"/>
            </p:custDataLst>
          </p:nvPr>
        </p:nvSpPr>
        <p:spPr>
          <a:xfrm>
            <a:off x="4442460" y="3382010"/>
            <a:ext cx="6476365" cy="3313430"/>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10000"/>
                </a:srgbClr>
              </a:gs>
            </a:gsLst>
            <a:lin ang="5400000" scaled="0"/>
          </a:gradFill>
          <a:ln w="9525" cap="flat">
            <a:noFill/>
            <a:prstDash val="solid"/>
            <a:miter/>
          </a:ln>
        </p:spPr>
        <p:txBody>
          <a:bodyPr rtlCol="0" anchor="ctr"/>
          <a:lstStyle/>
          <a:p>
            <a:endParaRPr lang="zh-CN" altLang="en-US" dirty="0"/>
          </a:p>
        </p:txBody>
      </p:sp>
      <p:sp>
        <p:nvSpPr>
          <p:cNvPr id="13" name="任意多边形: 形状 12"/>
          <p:cNvSpPr/>
          <p:nvPr userDrawn="1">
            <p:custDataLst>
              <p:tags r:id="rId5"/>
            </p:custDataLst>
          </p:nvPr>
        </p:nvSpPr>
        <p:spPr>
          <a:xfrm rot="10800000">
            <a:off x="1664970" y="3477895"/>
            <a:ext cx="6475730" cy="3217545"/>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10000"/>
                </a:srgbClr>
              </a:gs>
              <a:gs pos="45000">
                <a:srgbClr val="FFFFFF">
                  <a:alpha val="20000"/>
                </a:srgbClr>
              </a:gs>
            </a:gsLst>
            <a:lin ang="5400000" scaled="0"/>
          </a:gradFill>
          <a:ln w="9525" cap="flat">
            <a:noFill/>
            <a:prstDash val="solid"/>
            <a:miter/>
          </a:ln>
        </p:spPr>
        <p:txBody>
          <a:bodyPr rtlCol="0" anchor="ctr">
            <a:noAutofit/>
          </a:bodyPr>
          <a:lstStyle/>
          <a:p>
            <a:pPr lvl="0" algn="l">
              <a:buClrTx/>
              <a:buSzTx/>
              <a:buFontTx/>
            </a:pPr>
            <a:endParaRPr lang="zh-CN" altLang="en-US">
              <a:sym typeface="+mn-ea"/>
            </a:endParaRPr>
          </a:p>
        </p:txBody>
      </p:sp>
      <p:sp>
        <p:nvSpPr>
          <p:cNvPr id="14" name="任意多边形: 形状 13"/>
          <p:cNvSpPr/>
          <p:nvPr userDrawn="1">
            <p:custDataLst>
              <p:tags r:id="rId6"/>
            </p:custDataLst>
          </p:nvPr>
        </p:nvSpPr>
        <p:spPr>
          <a:xfrm rot="10800000">
            <a:off x="1664970" y="164465"/>
            <a:ext cx="6476365" cy="3313430"/>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10000"/>
                </a:srgbClr>
              </a:gs>
            </a:gsLst>
            <a:lin ang="5400000" scaled="0"/>
          </a:gradFill>
          <a:ln w="9525" cap="flat">
            <a:noFill/>
            <a:prstDash val="solid"/>
            <a:miter/>
          </a:ln>
        </p:spPr>
        <p:txBody>
          <a:bodyPr rtlCol="0" anchor="ctr">
            <a:noAutofit/>
          </a:bodyPr>
          <a:lstStyle/>
          <a:p>
            <a:pPr lvl="0" algn="l">
              <a:buClrTx/>
              <a:buSzTx/>
              <a:buFontTx/>
            </a:pPr>
            <a:endParaRPr lang="zh-CN" altLang="en-US" dirty="0">
              <a:sym typeface="+mn-ea"/>
            </a:endParaRPr>
          </a:p>
        </p:txBody>
      </p:sp>
      <p:sp>
        <p:nvSpPr>
          <p:cNvPr id="2" name="标题 1"/>
          <p:cNvSpPr>
            <a:spLocks noGrp="1"/>
          </p:cNvSpPr>
          <p:nvPr>
            <p:ph type="title"/>
            <p:custDataLst>
              <p:tags r:id="rId7"/>
            </p:custDataLst>
          </p:nvPr>
        </p:nvSpPr>
        <p:spPr>
          <a:xfrm>
            <a:off x="1521460" y="3260915"/>
            <a:ext cx="9144000" cy="1733476"/>
          </a:xfrm>
        </p:spPr>
        <p:txBody>
          <a:bodyPr wrap="square" anchor="t">
            <a:normAutofit/>
          </a:bodyPr>
          <a:lstStyle>
            <a:lvl1pPr algn="ctr">
              <a:defRPr sz="5400">
                <a:solidFill>
                  <a:srgbClr val="FFFFFF"/>
                </a:solidFill>
                <a:effectLst>
                  <a:glow rad="190500">
                    <a:schemeClr val="accent1">
                      <a:alpha val="9000"/>
                    </a:schemeClr>
                  </a:glow>
                </a:effectLst>
              </a:defRPr>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8"/>
            </p:custDataLst>
          </p:nvPr>
        </p:nvSpPr>
        <p:spPr>
          <a:xfrm>
            <a:off x="1527810" y="1838795"/>
            <a:ext cx="9144000" cy="1224000"/>
          </a:xfrm>
        </p:spPr>
        <p:txBody>
          <a:bodyPr wrap="none" anchor="ctr">
            <a:normAutofit/>
          </a:bodyPr>
          <a:lstStyle>
            <a:lvl1pPr marL="0" indent="0" algn="ctr">
              <a:buNone/>
              <a:defRPr sz="8000" b="1">
                <a:solidFill>
                  <a:srgbClr val="FFFFFF"/>
                </a:solidFill>
                <a:effectLst>
                  <a:glow rad="190500">
                    <a:schemeClr val="accent1">
                      <a:alpha val="9000"/>
                    </a:schemeClr>
                  </a:glow>
                </a:effectLst>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0"/>
            </p:custDataLst>
          </p:nvPr>
        </p:nvSpPr>
        <p:spPr/>
        <p:txBody>
          <a:bodyPr/>
          <a:lstStyle/>
          <a:p>
            <a:endParaRPr lang="zh-CN" altLang="en-US"/>
          </a:p>
        </p:txBody>
      </p:sp>
      <p:sp>
        <p:nvSpPr>
          <p:cNvPr id="6" name="灯片编号占位符 6"/>
          <p:cNvSpPr>
            <a:spLocks noGrp="1"/>
          </p:cNvSpPr>
          <p:nvPr>
            <p:ph type="sldNum" sz="quarter" idx="12"/>
            <p:custDataLst>
              <p:tags r:id="rId11"/>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184" y="523097"/>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184" y="1983597"/>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7620" y="0"/>
            <a:ext cx="12199620" cy="6858635"/>
          </a:xfrm>
          <a:prstGeom prst="rect">
            <a:avLst/>
          </a:prstGeom>
          <a:gradFill>
            <a:gsLst>
              <a:gs pos="83000">
                <a:schemeClr val="accent1"/>
              </a:gs>
              <a:gs pos="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1" name="任意多边形: 形状 20"/>
          <p:cNvSpPr/>
          <p:nvPr userDrawn="1">
            <p:custDataLst>
              <p:tags r:id="rId3"/>
            </p:custDataLst>
          </p:nvPr>
        </p:nvSpPr>
        <p:spPr>
          <a:xfrm rot="16200000">
            <a:off x="-203200" y="1355725"/>
            <a:ext cx="4523740" cy="2207260"/>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20000"/>
                </a:srgbClr>
              </a:gs>
              <a:gs pos="45000">
                <a:srgbClr val="FFFFFF">
                  <a:alpha val="90000"/>
                </a:srgbClr>
              </a:gs>
            </a:gsLst>
            <a:lin ang="5400000" scaled="0"/>
          </a:gradFill>
          <a:ln w="9525" cap="flat">
            <a:noFill/>
            <a:prstDash val="solid"/>
            <a:miter/>
          </a:ln>
        </p:spPr>
        <p:txBody>
          <a:bodyPr rtlCol="0" anchor="ctr">
            <a:noAutofit/>
          </a:bodyPr>
          <a:lstStyle/>
          <a:p>
            <a:pPr lvl="0" algn="l">
              <a:buClrTx/>
              <a:buSzTx/>
              <a:buFontTx/>
            </a:pPr>
            <a:endParaRPr lang="zh-CN" altLang="en-US">
              <a:sym typeface="+mn-ea"/>
            </a:endParaRPr>
          </a:p>
        </p:txBody>
      </p:sp>
      <p:sp>
        <p:nvSpPr>
          <p:cNvPr id="22" name="任意多边形: 形状 21"/>
          <p:cNvSpPr/>
          <p:nvPr userDrawn="1">
            <p:custDataLst>
              <p:tags r:id="rId4"/>
            </p:custDataLst>
          </p:nvPr>
        </p:nvSpPr>
        <p:spPr>
          <a:xfrm rot="16200000">
            <a:off x="2036445" y="1322705"/>
            <a:ext cx="4524375" cy="22726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20000"/>
                </a:srgbClr>
              </a:gs>
            </a:gsLst>
            <a:lin ang="5400000" scaled="0"/>
          </a:gradFill>
          <a:ln w="9525" cap="flat">
            <a:noFill/>
            <a:prstDash val="solid"/>
            <a:miter/>
          </a:ln>
        </p:spPr>
        <p:txBody>
          <a:bodyPr rtlCol="0" anchor="ctr">
            <a:noAutofit/>
          </a:bodyPr>
          <a:lstStyle/>
          <a:p>
            <a:pPr lvl="0" algn="l">
              <a:buClrTx/>
              <a:buSzTx/>
              <a:buFontTx/>
            </a:pPr>
            <a:endParaRPr lang="zh-CN" altLang="en-US" dirty="0">
              <a:sym typeface="+mn-ea"/>
            </a:endParaRPr>
          </a:p>
        </p:txBody>
      </p:sp>
      <p:sp>
        <p:nvSpPr>
          <p:cNvPr id="17" name="任意多边形: 形状 25"/>
          <p:cNvSpPr/>
          <p:nvPr userDrawn="1">
            <p:custDataLst>
              <p:tags r:id="rId5"/>
            </p:custDataLst>
          </p:nvPr>
        </p:nvSpPr>
        <p:spPr>
          <a:xfrm rot="5400000">
            <a:off x="2069465" y="3296920"/>
            <a:ext cx="4523740" cy="2207260"/>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rgbClr val="FFFFFF">
                  <a:alpha val="20000"/>
                </a:srgbClr>
              </a:gs>
              <a:gs pos="45000">
                <a:srgbClr val="FFFFFF">
                  <a:alpha val="90000"/>
                </a:srgbClr>
              </a:gs>
            </a:gsLst>
            <a:lin ang="5400000" scaled="0"/>
          </a:gradFill>
          <a:ln w="9525" cap="flat">
            <a:noFill/>
            <a:prstDash val="solid"/>
            <a:miter/>
          </a:ln>
        </p:spPr>
        <p:txBody>
          <a:bodyPr rtlCol="0" anchor="ctr">
            <a:noAutofit/>
          </a:bodyPr>
          <a:lstStyle/>
          <a:p>
            <a:pPr lvl="0" algn="l">
              <a:buClrTx/>
              <a:buSzTx/>
              <a:buFontTx/>
            </a:pPr>
            <a:endParaRPr lang="zh-CN" altLang="en-US">
              <a:sym typeface="+mn-ea"/>
            </a:endParaRPr>
          </a:p>
        </p:txBody>
      </p:sp>
      <p:sp>
        <p:nvSpPr>
          <p:cNvPr id="19" name="任意多边形: 形状 26"/>
          <p:cNvSpPr/>
          <p:nvPr userDrawn="1">
            <p:custDataLst>
              <p:tags r:id="rId6"/>
            </p:custDataLst>
          </p:nvPr>
        </p:nvSpPr>
        <p:spPr>
          <a:xfrm rot="5400000">
            <a:off x="-170815" y="3263900"/>
            <a:ext cx="4524375" cy="22726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rgbClr val="FFFFFF">
                  <a:alpha val="0"/>
                </a:srgbClr>
              </a:gs>
              <a:gs pos="0">
                <a:srgbClr val="FFFFFF">
                  <a:alpha val="20000"/>
                </a:srgbClr>
              </a:gs>
            </a:gsLst>
            <a:lin ang="5400000" scaled="0"/>
          </a:gradFill>
          <a:ln w="9525" cap="flat">
            <a:noFill/>
            <a:prstDash val="solid"/>
            <a:miter/>
          </a:ln>
        </p:spPr>
        <p:txBody>
          <a:bodyPr rtlCol="0" anchor="ctr">
            <a:noAutofit/>
          </a:bodyPr>
          <a:lstStyle/>
          <a:p>
            <a:pPr lvl="0" algn="l">
              <a:buClrTx/>
              <a:buSzTx/>
              <a:buFontTx/>
            </a:pPr>
            <a:endParaRPr lang="zh-CN" altLang="en-US" dirty="0">
              <a:sym typeface="+mn-ea"/>
            </a:endParaRPr>
          </a:p>
        </p:txBody>
      </p:sp>
      <p:sp>
        <p:nvSpPr>
          <p:cNvPr id="2" name="标题 1"/>
          <p:cNvSpPr>
            <a:spLocks noGrp="1"/>
          </p:cNvSpPr>
          <p:nvPr>
            <p:ph type="ctrTitle"/>
            <p:custDataLst>
              <p:tags r:id="rId7"/>
            </p:custDataLst>
          </p:nvPr>
        </p:nvSpPr>
        <p:spPr>
          <a:xfrm>
            <a:off x="5867400" y="1400175"/>
            <a:ext cx="5390550" cy="2055825"/>
          </a:xfrm>
        </p:spPr>
        <p:txBody>
          <a:bodyPr wrap="square" anchor="b">
            <a:normAutofit/>
          </a:bodyPr>
          <a:lstStyle>
            <a:lvl1pPr algn="r">
              <a:lnSpc>
                <a:spcPct val="100000"/>
              </a:lnSpc>
              <a:defRPr sz="6600">
                <a:solidFill>
                  <a:srgbClr val="FFFFFF"/>
                </a:solidFill>
                <a:effectLst>
                  <a:glow rad="508000">
                    <a:schemeClr val="accent1">
                      <a:satMod val="175000"/>
                      <a:alpha val="10000"/>
                    </a:schemeClr>
                  </a:glow>
                </a:effectLst>
              </a:defRPr>
            </a:lvl1pPr>
          </a:lstStyle>
          <a:p>
            <a:r>
              <a:rPr lang="zh-CN" altLang="en-US" dirty="0"/>
              <a:t>单击此处编辑母版标题样式</a:t>
            </a:r>
            <a:endParaRPr lang="zh-CN" altLang="en-US" dirty="0"/>
          </a:p>
        </p:txBody>
      </p:sp>
      <p:sp>
        <p:nvSpPr>
          <p:cNvPr id="3" name="副标题 2"/>
          <p:cNvSpPr>
            <a:spLocks noGrp="1"/>
          </p:cNvSpPr>
          <p:nvPr>
            <p:ph type="subTitle" idx="1" hasCustomPrompt="1"/>
            <p:custDataLst>
              <p:tags r:id="rId8"/>
            </p:custDataLst>
          </p:nvPr>
        </p:nvSpPr>
        <p:spPr>
          <a:xfrm>
            <a:off x="5867398" y="3600000"/>
            <a:ext cx="5390551" cy="848175"/>
          </a:xfrm>
        </p:spPr>
        <p:txBody>
          <a:bodyPr wrap="square">
            <a:normAutofit/>
          </a:bodyPr>
          <a:lstStyle>
            <a:lvl1pPr marL="0" indent="0" algn="r">
              <a:lnSpc>
                <a:spcPct val="100000"/>
              </a:lnSpc>
              <a:buNone/>
              <a:defRPr sz="4400" b="1">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p>
            <a:endParaRPr lang="zh-CN" altLang="en-US"/>
          </a:p>
        </p:txBody>
      </p:sp>
      <p:sp>
        <p:nvSpPr>
          <p:cNvPr id="6" name="灯片编号占位符 5"/>
          <p:cNvSpPr>
            <a:spLocks noGrp="1"/>
          </p:cNvSpPr>
          <p:nvPr>
            <p:ph type="sldNum" sz="quarter" idx="12"/>
            <p:custDataLst>
              <p:tags r:id="rId1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4" name="署名占位符 10"/>
          <p:cNvSpPr>
            <a:spLocks noGrp="1"/>
          </p:cNvSpPr>
          <p:nvPr>
            <p:ph type="body" sz="quarter" idx="17" hasCustomPrompt="1"/>
            <p:custDataLst>
              <p:tags r:id="rId12"/>
            </p:custDataLst>
          </p:nvPr>
        </p:nvSpPr>
        <p:spPr>
          <a:xfrm>
            <a:off x="8377949" y="4511300"/>
            <a:ext cx="2880000" cy="504000"/>
          </a:xfrm>
          <a:prstGeom prst="roundRect">
            <a:avLst>
              <a:gd name="adj" fmla="val 50000"/>
            </a:avLst>
          </a:prstGeom>
          <a:solidFill>
            <a:srgbClr val="FFFFFF"/>
          </a:solidFill>
        </p:spPr>
        <p:txBody>
          <a:bodyPr wrap="square" anchor="ctr">
            <a:normAutofit/>
          </a:bodyPr>
          <a:lstStyle>
            <a:lvl1pPr marL="0" indent="0" algn="ctr">
              <a:lnSpc>
                <a:spcPct val="100000"/>
              </a:lnSpc>
              <a:buNone/>
              <a:defRPr sz="1600" b="1">
                <a:solidFill>
                  <a:schemeClr val="accent1"/>
                </a:solidFill>
              </a:defRPr>
            </a:lvl1pPr>
          </a:lstStyle>
          <a:p>
            <a:pPr lvl="0"/>
            <a:r>
              <a:rPr lang="zh-CN" altLang="en-US" dirty="0"/>
              <a:t>署名</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184" y="523097"/>
            <a:ext cx="10515600" cy="1325563"/>
          </a:xfr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184" y="1983597"/>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184" y="1983597"/>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8039" y="516256"/>
            <a:ext cx="10515890" cy="1324340"/>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39" y="1935192"/>
            <a:ext cx="5163349" cy="8277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8039" y="2818085"/>
            <a:ext cx="5163349" cy="352369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66931" y="1935192"/>
            <a:ext cx="5186998" cy="8277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66931" y="2818085"/>
            <a:ext cx="5186998" cy="352369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8184" y="723122"/>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1584" y="723123"/>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8184" y="2323322"/>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84" y="523097"/>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184" y="523097"/>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2" Type="http://schemas.openxmlformats.org/officeDocument/2006/relationships/theme" Target="../theme/theme2.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slideLayout" Target="../slideLayouts/slideLayout12.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168" y="523113"/>
            <a:ext cx="10515600" cy="1325563"/>
          </a:xfrm>
          <a:prstGeom prst="rect">
            <a:avLst/>
          </a:prstGeom>
        </p:spPr>
        <p:txBody>
          <a:bodyPr vert="horz" lIns="91440" tIns="45720" rIns="91440" bIns="45720" rtlCol="0" anchor="ctr">
            <a:no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168" y="1983613"/>
            <a:ext cx="10515600" cy="4351338"/>
          </a:xfrm>
          <a:prstGeom prst="rect">
            <a:avLst/>
          </a:prstGeom>
        </p:spPr>
        <p:txBody>
          <a:bodyPr vert="horz" lIns="91440" tIns="45720" rIns="91440" bIns="45720" rtlCol="0">
            <a:no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a:p>
            <a:pPr lvl="5"/>
            <a:r>
              <a:rPr lang="zh-CN" altLang="en-US" dirty="0"/>
              <a:t>第六级</a:t>
            </a:r>
            <a:endParaRPr lang="en-US" altLang="zh-CN" dirty="0"/>
          </a:p>
          <a:p>
            <a:pPr marL="2971800" marR="0" lvl="6" indent="-228600" algn="l" defTabSz="914400" rtl="0" eaLnBrk="1" fontAlgn="auto" latinLnBrk="0" hangingPunct="1">
              <a:lnSpc>
                <a:spcPct val="90000"/>
              </a:lnSpc>
              <a:spcBef>
                <a:spcPts val="500"/>
              </a:spcBef>
              <a:spcAft>
                <a:spcPts val="0"/>
              </a:spcAft>
              <a:buClrTx/>
              <a:buSzTx/>
              <a:buFont typeface="Arial" panose="020B0704020202020204" pitchFamily="34" charset="0"/>
              <a:buChar char="•"/>
              <a:defRPr/>
            </a:pPr>
            <a:r>
              <a:rPr lang="zh-CN" altLang="en-US" dirty="0"/>
              <a:t>第七级</a:t>
            </a:r>
            <a:endParaRPr lang="en-US" altLang="zh-CN" dirty="0"/>
          </a:p>
          <a:p>
            <a:pPr marL="3429000" marR="0" lvl="7" indent="-228600" algn="l" defTabSz="914400" rtl="0" eaLnBrk="1" fontAlgn="auto" latinLnBrk="0" hangingPunct="1">
              <a:lnSpc>
                <a:spcPct val="90000"/>
              </a:lnSpc>
              <a:spcBef>
                <a:spcPts val="500"/>
              </a:spcBef>
              <a:spcAft>
                <a:spcPts val="0"/>
              </a:spcAft>
              <a:buClrTx/>
              <a:buSzTx/>
              <a:buFont typeface="Arial" panose="020B0704020202020204" pitchFamily="34" charset="0"/>
              <a:buChar char="•"/>
              <a:defRPr/>
            </a:pPr>
            <a:r>
              <a:rPr lang="zh-CN" altLang="en-US" dirty="0"/>
              <a:t>第八级</a:t>
            </a:r>
            <a:endParaRPr lang="en-US" altLang="zh-CN" dirty="0"/>
          </a:p>
          <a:p>
            <a:pPr marL="3886200" marR="0" lvl="8" indent="-228600" algn="l" defTabSz="914400" rtl="0" eaLnBrk="1" fontAlgn="auto" latinLnBrk="0" hangingPunct="1">
              <a:lnSpc>
                <a:spcPct val="90000"/>
              </a:lnSpc>
              <a:spcBef>
                <a:spcPts val="500"/>
              </a:spcBef>
              <a:spcAft>
                <a:spcPts val="0"/>
              </a:spcAft>
              <a:buClrTx/>
              <a:buSzTx/>
              <a:buFont typeface="Arial" panose="020B0704020202020204" pitchFamily="34" charset="0"/>
              <a:buChar char="•"/>
              <a:defRPr/>
            </a:pPr>
            <a:r>
              <a:rPr lang="zh-CN" altLang="en-US" dirty="0"/>
              <a:t>第九级</a:t>
            </a:r>
            <a:endParaRPr lang="en-US" altLang="zh-CN" dirty="0"/>
          </a:p>
          <a:p>
            <a:pPr marL="3886200" marR="0" lvl="8" indent="-228600" algn="l" defTabSz="914400" rtl="0" eaLnBrk="1" fontAlgn="auto" latinLnBrk="0" hangingPunct="1">
              <a:lnSpc>
                <a:spcPct val="90000"/>
              </a:lnSpc>
              <a:spcBef>
                <a:spcPts val="500"/>
              </a:spcBef>
              <a:spcAft>
                <a:spcPts val="0"/>
              </a:spcAft>
              <a:buClrTx/>
              <a:buSzTx/>
              <a:buFont typeface="Arial" panose="020B0704020202020204" pitchFamily="34" charset="0"/>
              <a:buChar char="•"/>
              <a:defRPr/>
            </a:pPr>
            <a:endParaRPr lang="en-US" altLang="zh-CN" dirty="0"/>
          </a:p>
          <a:p>
            <a:pPr lvl="5"/>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90000"/>
        </a:lnSpc>
        <a:spcBef>
          <a:spcPts val="1000"/>
        </a:spcBef>
        <a:buFont typeface="Arial" panose="020B0704020202020204" pitchFamily="34" charset="0"/>
        <a:buChar char="•"/>
        <a:defRPr sz="24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7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704020202020204" pitchFamily="34" charset="0"/>
        <a:buChar char="•"/>
        <a:defRPr sz="24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704020202020204" pitchFamily="34" charset="0"/>
        <a:buChar char="•"/>
        <a:defRPr sz="24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704020202020204" pitchFamily="34" charset="0"/>
        <a:buChar char="•"/>
        <a:defRPr sz="2400" kern="1200">
          <a:solidFill>
            <a:schemeClr val="tx1"/>
          </a:solidFill>
          <a:latin typeface="微软雅黑" panose="020B0503020204020204" charset="-122"/>
          <a:ea typeface="微软雅黑" panose="020B0503020204020204" charset="-122"/>
          <a:cs typeface="+mn-cs"/>
        </a:defRPr>
      </a:lvl5pPr>
      <a:lvl6pPr marL="2514600" marR="0" indent="-228600" algn="l" defTabSz="914400" rtl="0" eaLnBrk="1" fontAlgn="auto" latinLnBrk="0" hangingPunct="1">
        <a:lnSpc>
          <a:spcPct val="90000"/>
        </a:lnSpc>
        <a:spcBef>
          <a:spcPts val="500"/>
        </a:spcBef>
        <a:spcAft>
          <a:spcPts val="0"/>
        </a:spcAft>
        <a:buClrTx/>
        <a:buSzTx/>
        <a:buFont typeface="Arial" panose="020B0704020202020204" pitchFamily="34" charset="0"/>
        <a:buChar char="•"/>
        <a:defRPr lang="zh-CN" altLang="en-US" sz="2400" kern="1200" dirty="0">
          <a:solidFill>
            <a:schemeClr val="tx1"/>
          </a:solidFill>
          <a:latin typeface="微软雅黑" panose="020B0503020204020204" charset="-122"/>
          <a:ea typeface="微软雅黑" panose="020B0503020204020204" charset="-122"/>
          <a:cs typeface="+mn-cs"/>
        </a:defRPr>
      </a:lvl6pPr>
      <a:lvl7pPr marL="2971800" indent="-228600" algn="l" defTabSz="914400" rtl="0" eaLnBrk="1" latinLnBrk="0" hangingPunct="1">
        <a:lnSpc>
          <a:spcPct val="90000"/>
        </a:lnSpc>
        <a:spcBef>
          <a:spcPts val="500"/>
        </a:spcBef>
        <a:buFont typeface="Arial" panose="020B0704020202020204" pitchFamily="34" charset="0"/>
        <a:buChar char="•"/>
        <a:defRPr lang="en-US" altLang="zh-CN" sz="2400" kern="1200" dirty="0" smtClean="0">
          <a:solidFill>
            <a:schemeClr val="tx1"/>
          </a:solidFill>
          <a:latin typeface="微软雅黑" panose="020B0503020204020204" charset="-122"/>
          <a:ea typeface="微软雅黑" panose="020B0503020204020204" charset="-122"/>
          <a:cs typeface="+mn-cs"/>
        </a:defRPr>
      </a:lvl7pPr>
      <a:lvl8pPr marL="3429000" indent="-228600" algn="l" defTabSz="914400" rtl="0" eaLnBrk="1" latinLnBrk="0" hangingPunct="1">
        <a:lnSpc>
          <a:spcPct val="90000"/>
        </a:lnSpc>
        <a:spcBef>
          <a:spcPts val="500"/>
        </a:spcBef>
        <a:buFont typeface="Arial" panose="020B0704020202020204" pitchFamily="34" charset="0"/>
        <a:buChar char="•"/>
        <a:defRPr lang="en-US" altLang="zh-CN" sz="2400" kern="1200" dirty="0" smtClean="0">
          <a:solidFill>
            <a:schemeClr val="tx1"/>
          </a:solidFill>
          <a:latin typeface="微软雅黑" panose="020B0503020204020204" charset="-122"/>
          <a:ea typeface="微软雅黑" panose="020B0503020204020204" charset="-122"/>
          <a:cs typeface="+mn-cs"/>
        </a:defRPr>
      </a:lvl8pPr>
      <a:lvl9pPr marL="3657600" indent="0" algn="l" defTabSz="914400" rtl="0" eaLnBrk="1" latinLnBrk="0" hangingPunct="1">
        <a:lnSpc>
          <a:spcPct val="90000"/>
        </a:lnSpc>
        <a:spcBef>
          <a:spcPts val="500"/>
        </a:spcBef>
        <a:buFont typeface="Arial" panose="020B0704020202020204" pitchFamily="34" charset="0"/>
        <a:buNone/>
        <a:defRPr lang="en-US" altLang="zh-CN" sz="2400" kern="1200" dirty="0" smtClean="0">
          <a:solidFill>
            <a:schemeClr val="tx1"/>
          </a:solidFill>
          <a:latin typeface="微软雅黑" panose="020B0503020204020204" charset="-122"/>
          <a:ea typeface="微软雅黑" panose="020B0503020204020204" charset="-122"/>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2" name="任意多边形: 形状 13"/>
          <p:cNvSpPr/>
          <p:nvPr userDrawn="1">
            <p:custDataLst>
              <p:tags r:id="rId17"/>
            </p:custDataLst>
          </p:nvPr>
        </p:nvSpPr>
        <p:spPr>
          <a:xfrm flipH="1">
            <a:off x="9984105" y="339090"/>
            <a:ext cx="1290320" cy="641350"/>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chemeClr val="accent2">
                  <a:alpha val="8000"/>
                </a:schemeClr>
              </a:gs>
              <a:gs pos="45000">
                <a:schemeClr val="accent2">
                  <a:alpha val="13000"/>
                </a:schemeClr>
              </a:gs>
            </a:gsLst>
            <a:lin ang="5400000" scaled="0"/>
          </a:gradFill>
          <a:ln w="9525" cap="flat">
            <a:noFill/>
            <a:prstDash val="solid"/>
            <a:miter/>
          </a:ln>
        </p:spPr>
        <p:txBody>
          <a:bodyPr rtlCol="0" anchor="ctr"/>
          <a:lstStyle/>
          <a:p>
            <a:endParaRPr lang="zh-CN" altLang="en-US"/>
          </a:p>
        </p:txBody>
      </p:sp>
      <p:sp>
        <p:nvSpPr>
          <p:cNvPr id="17" name="任意多边形: 形状 14"/>
          <p:cNvSpPr/>
          <p:nvPr userDrawn="1">
            <p:custDataLst>
              <p:tags r:id="rId18"/>
            </p:custDataLst>
          </p:nvPr>
        </p:nvSpPr>
        <p:spPr>
          <a:xfrm flipH="1">
            <a:off x="9984105" y="980440"/>
            <a:ext cx="1289685" cy="6597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chemeClr val="accent2">
                  <a:alpha val="0"/>
                </a:schemeClr>
              </a:gs>
              <a:gs pos="0">
                <a:schemeClr val="accent2">
                  <a:alpha val="8000"/>
                </a:schemeClr>
              </a:gs>
            </a:gsLst>
            <a:lin ang="5400000" scaled="0"/>
          </a:gradFill>
          <a:ln w="9525" cap="flat">
            <a:noFill/>
            <a:prstDash val="solid"/>
            <a:miter/>
          </a:ln>
        </p:spPr>
        <p:txBody>
          <a:bodyPr rtlCol="0" anchor="ctr"/>
          <a:lstStyle/>
          <a:p>
            <a:endParaRPr lang="zh-CN" altLang="en-US" dirty="0"/>
          </a:p>
        </p:txBody>
      </p:sp>
      <p:sp>
        <p:nvSpPr>
          <p:cNvPr id="18" name="任意多边形: 形状 12"/>
          <p:cNvSpPr/>
          <p:nvPr userDrawn="1">
            <p:custDataLst>
              <p:tags r:id="rId19"/>
            </p:custDataLst>
          </p:nvPr>
        </p:nvSpPr>
        <p:spPr>
          <a:xfrm rot="10800000" flipH="1">
            <a:off x="10541635" y="996950"/>
            <a:ext cx="1290320" cy="641350"/>
          </a:xfrm>
          <a:custGeom>
            <a:avLst/>
            <a:gdLst>
              <a:gd name="connsiteX0" fmla="*/ 2590610 w 2590609"/>
              <a:gd name="connsiteY0" fmla="*/ 1276350 h 1276350"/>
              <a:gd name="connsiteX1" fmla="*/ 1952244 w 2590609"/>
              <a:gd name="connsiteY1" fmla="*/ 1276350 h 1276350"/>
              <a:gd name="connsiteX2" fmla="*/ 1295305 w 2590609"/>
              <a:gd name="connsiteY2" fmla="*/ 638175 h 1276350"/>
              <a:gd name="connsiteX3" fmla="*/ 638365 w 2590609"/>
              <a:gd name="connsiteY3" fmla="*/ 1276350 h 1276350"/>
              <a:gd name="connsiteX4" fmla="*/ 0 w 2590609"/>
              <a:gd name="connsiteY4" fmla="*/ 1276350 h 1276350"/>
              <a:gd name="connsiteX5" fmla="*/ 1295305 w 2590609"/>
              <a:gd name="connsiteY5" fmla="*/ 0 h 1276350"/>
              <a:gd name="connsiteX6" fmla="*/ 2590610 w 2590609"/>
              <a:gd name="connsiteY6" fmla="*/ 1276350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0609" h="1276350">
                <a:moveTo>
                  <a:pt x="2590610" y="1276350"/>
                </a:moveTo>
                <a:lnTo>
                  <a:pt x="1952244" y="1276350"/>
                </a:lnTo>
                <a:cubicBezTo>
                  <a:pt x="1942148" y="922115"/>
                  <a:pt x="1651921" y="638175"/>
                  <a:pt x="1295305" y="638175"/>
                </a:cubicBezTo>
                <a:cubicBezTo>
                  <a:pt x="938689" y="638175"/>
                  <a:pt x="648462" y="922115"/>
                  <a:pt x="638365" y="1276350"/>
                </a:cubicBezTo>
                <a:lnTo>
                  <a:pt x="0" y="1276350"/>
                </a:lnTo>
                <a:cubicBezTo>
                  <a:pt x="10192" y="569690"/>
                  <a:pt x="586264" y="0"/>
                  <a:pt x="1295305" y="0"/>
                </a:cubicBezTo>
                <a:cubicBezTo>
                  <a:pt x="2004346" y="0"/>
                  <a:pt x="2580418" y="569690"/>
                  <a:pt x="2590610" y="1276350"/>
                </a:cubicBezTo>
                <a:close/>
              </a:path>
            </a:pathLst>
          </a:custGeom>
          <a:gradFill>
            <a:gsLst>
              <a:gs pos="100000">
                <a:schemeClr val="accent2">
                  <a:alpha val="8000"/>
                </a:schemeClr>
              </a:gs>
              <a:gs pos="45000">
                <a:schemeClr val="accent2">
                  <a:alpha val="13000"/>
                </a:schemeClr>
              </a:gs>
            </a:gsLst>
            <a:lin ang="5400000" scaled="0"/>
          </a:gradFill>
          <a:ln w="9525" cap="flat">
            <a:noFill/>
            <a:prstDash val="solid"/>
            <a:miter/>
          </a:ln>
        </p:spPr>
        <p:txBody>
          <a:bodyPr rtlCol="0" anchor="ctr">
            <a:noAutofit/>
          </a:bodyPr>
          <a:lstStyle/>
          <a:p>
            <a:pPr lvl="0" algn="l">
              <a:buClrTx/>
              <a:buSzTx/>
              <a:buFontTx/>
            </a:pPr>
            <a:endParaRPr lang="zh-CN" altLang="en-US">
              <a:sym typeface="+mn-ea"/>
            </a:endParaRPr>
          </a:p>
        </p:txBody>
      </p:sp>
      <p:sp>
        <p:nvSpPr>
          <p:cNvPr id="19" name="任意多边形: 形状 13"/>
          <p:cNvSpPr/>
          <p:nvPr userDrawn="1">
            <p:custDataLst>
              <p:tags r:id="rId20"/>
            </p:custDataLst>
          </p:nvPr>
        </p:nvSpPr>
        <p:spPr>
          <a:xfrm rot="10800000" flipH="1">
            <a:off x="10541635" y="336550"/>
            <a:ext cx="1289685" cy="659765"/>
          </a:xfrm>
          <a:custGeom>
            <a:avLst/>
            <a:gdLst>
              <a:gd name="connsiteX0" fmla="*/ 2590800 w 2590800"/>
              <a:gd name="connsiteY0" fmla="*/ 19050 h 1314450"/>
              <a:gd name="connsiteX1" fmla="*/ 1295400 w 2590800"/>
              <a:gd name="connsiteY1" fmla="*/ 1314450 h 1314450"/>
              <a:gd name="connsiteX2" fmla="*/ 0 w 2590800"/>
              <a:gd name="connsiteY2" fmla="*/ 19050 h 1314450"/>
              <a:gd name="connsiteX3" fmla="*/ 95 w 2590800"/>
              <a:gd name="connsiteY3" fmla="*/ 0 h 1314450"/>
              <a:gd name="connsiteX4" fmla="*/ 638461 w 2590800"/>
              <a:gd name="connsiteY4" fmla="*/ 0 h 1314450"/>
              <a:gd name="connsiteX5" fmla="*/ 638175 w 2590800"/>
              <a:gd name="connsiteY5" fmla="*/ 19050 h 1314450"/>
              <a:gd name="connsiteX6" fmla="*/ 1295400 w 2590800"/>
              <a:gd name="connsiteY6" fmla="*/ 676275 h 1314450"/>
              <a:gd name="connsiteX7" fmla="*/ 1952625 w 2590800"/>
              <a:gd name="connsiteY7" fmla="*/ 19050 h 1314450"/>
              <a:gd name="connsiteX8" fmla="*/ 1952339 w 2590800"/>
              <a:gd name="connsiteY8" fmla="*/ 0 h 1314450"/>
              <a:gd name="connsiteX9" fmla="*/ 2590705 w 2590800"/>
              <a:gd name="connsiteY9" fmla="*/ 0 h 1314450"/>
              <a:gd name="connsiteX10" fmla="*/ 2590800 w 2590800"/>
              <a:gd name="connsiteY10" fmla="*/ 19050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0800" h="1314450">
                <a:moveTo>
                  <a:pt x="2590800" y="19050"/>
                </a:moveTo>
                <a:cubicBezTo>
                  <a:pt x="2590800" y="734473"/>
                  <a:pt x="2010823" y="1314450"/>
                  <a:pt x="1295400" y="1314450"/>
                </a:cubicBezTo>
                <a:cubicBezTo>
                  <a:pt x="579977" y="1314450"/>
                  <a:pt x="0" y="734473"/>
                  <a:pt x="0" y="19050"/>
                </a:cubicBezTo>
                <a:cubicBezTo>
                  <a:pt x="0" y="12668"/>
                  <a:pt x="0" y="6382"/>
                  <a:pt x="95" y="0"/>
                </a:cubicBezTo>
                <a:lnTo>
                  <a:pt x="638461" y="0"/>
                </a:lnTo>
                <a:cubicBezTo>
                  <a:pt x="638270" y="6287"/>
                  <a:pt x="638175" y="12668"/>
                  <a:pt x="638175" y="19050"/>
                </a:cubicBezTo>
                <a:cubicBezTo>
                  <a:pt x="638175" y="382048"/>
                  <a:pt x="932402" y="676275"/>
                  <a:pt x="1295400" y="676275"/>
                </a:cubicBezTo>
                <a:cubicBezTo>
                  <a:pt x="1658398" y="676275"/>
                  <a:pt x="1952625" y="382048"/>
                  <a:pt x="1952625" y="19050"/>
                </a:cubicBezTo>
                <a:cubicBezTo>
                  <a:pt x="1952625" y="12668"/>
                  <a:pt x="1952530" y="6287"/>
                  <a:pt x="1952339" y="0"/>
                </a:cubicBezTo>
                <a:lnTo>
                  <a:pt x="2590705" y="0"/>
                </a:lnTo>
                <a:cubicBezTo>
                  <a:pt x="2590800" y="6382"/>
                  <a:pt x="2590800" y="12668"/>
                  <a:pt x="2590800" y="19050"/>
                </a:cubicBezTo>
                <a:close/>
              </a:path>
            </a:pathLst>
          </a:custGeom>
          <a:gradFill>
            <a:gsLst>
              <a:gs pos="100000">
                <a:schemeClr val="accent2">
                  <a:alpha val="0"/>
                </a:schemeClr>
              </a:gs>
              <a:gs pos="0">
                <a:schemeClr val="accent2">
                  <a:alpha val="8000"/>
                </a:schemeClr>
              </a:gs>
            </a:gsLst>
            <a:lin ang="5400000" scaled="0"/>
          </a:gradFill>
          <a:ln w="9525" cap="flat">
            <a:noFill/>
            <a:prstDash val="solid"/>
            <a:miter/>
          </a:ln>
        </p:spPr>
        <p:txBody>
          <a:bodyPr rtlCol="0" anchor="ctr">
            <a:noAutofit/>
          </a:bodyPr>
          <a:lstStyle/>
          <a:p>
            <a:pPr lvl="0" algn="l">
              <a:buClrTx/>
              <a:buSzTx/>
              <a:buFontTx/>
            </a:pPr>
            <a:endParaRPr lang="zh-CN" altLang="en-US" dirty="0">
              <a:sym typeface="+mn-ea"/>
            </a:endParaRPr>
          </a:p>
        </p:txBody>
      </p:sp>
      <p:sp>
        <p:nvSpPr>
          <p:cNvPr id="7"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7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7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7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7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7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7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7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7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7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1.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s>
</file>

<file path=ppt/slides/_rels/slide10.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2" Type="http://schemas.openxmlformats.org/officeDocument/2006/relationships/slideLayout" Target="../slideLayouts/slideLayout17.xml"/><Relationship Id="rId21" Type="http://schemas.openxmlformats.org/officeDocument/2006/relationships/tags" Target="../tags/tag158.xml"/><Relationship Id="rId20" Type="http://schemas.openxmlformats.org/officeDocument/2006/relationships/image" Target="../media/image17.svg"/><Relationship Id="rId2" Type="http://schemas.openxmlformats.org/officeDocument/2006/relationships/tags" Target="../tags/tag145.xml"/><Relationship Id="rId19" Type="http://schemas.openxmlformats.org/officeDocument/2006/relationships/image" Target="../media/image16.png"/><Relationship Id="rId18" Type="http://schemas.openxmlformats.org/officeDocument/2006/relationships/tags" Target="../tags/tag157.xml"/><Relationship Id="rId17" Type="http://schemas.openxmlformats.org/officeDocument/2006/relationships/image" Target="../media/image15.svg"/><Relationship Id="rId16" Type="http://schemas.openxmlformats.org/officeDocument/2006/relationships/image" Target="../media/image14.png"/><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11.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4" Type="http://schemas.openxmlformats.org/officeDocument/2006/relationships/slideLayout" Target="../slideLayouts/slideLayout17.xml"/><Relationship Id="rId23" Type="http://schemas.openxmlformats.org/officeDocument/2006/relationships/tags" Target="../tags/tag175.xml"/><Relationship Id="rId22" Type="http://schemas.openxmlformats.org/officeDocument/2006/relationships/image" Target="../media/image23.svg"/><Relationship Id="rId21" Type="http://schemas.openxmlformats.org/officeDocument/2006/relationships/image" Target="../media/image22.png"/><Relationship Id="rId20" Type="http://schemas.openxmlformats.org/officeDocument/2006/relationships/tags" Target="../tags/tag174.xml"/><Relationship Id="rId2" Type="http://schemas.openxmlformats.org/officeDocument/2006/relationships/tags" Target="../tags/tag160.xml"/><Relationship Id="rId19" Type="http://schemas.openxmlformats.org/officeDocument/2006/relationships/image" Target="../media/image21.svg"/><Relationship Id="rId18" Type="http://schemas.openxmlformats.org/officeDocument/2006/relationships/image" Target="../media/image20.png"/><Relationship Id="rId17" Type="http://schemas.openxmlformats.org/officeDocument/2006/relationships/tags" Target="../tags/tag173.xml"/><Relationship Id="rId16" Type="http://schemas.openxmlformats.org/officeDocument/2006/relationships/image" Target="../media/image19.svg"/><Relationship Id="rId15" Type="http://schemas.openxmlformats.org/officeDocument/2006/relationships/image" Target="../media/image18.png"/><Relationship Id="rId14" Type="http://schemas.openxmlformats.org/officeDocument/2006/relationships/tags" Target="../tags/tag172.xml"/><Relationship Id="rId13" Type="http://schemas.openxmlformats.org/officeDocument/2006/relationships/tags" Target="../tags/tag171.xml"/><Relationship Id="rId12" Type="http://schemas.openxmlformats.org/officeDocument/2006/relationships/tags" Target="../tags/tag170.xml"/><Relationship Id="rId11" Type="http://schemas.openxmlformats.org/officeDocument/2006/relationships/tags" Target="../tags/tag169.xml"/><Relationship Id="rId10" Type="http://schemas.openxmlformats.org/officeDocument/2006/relationships/tags" Target="../tags/tag168.xml"/><Relationship Id="rId1" Type="http://schemas.openxmlformats.org/officeDocument/2006/relationships/tags" Target="../tags/tag159.xml"/></Relationships>
</file>

<file path=ppt/slides/_rels/slide12.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image" Target="../media/image25.svg"/><Relationship Id="rId6" Type="http://schemas.openxmlformats.org/officeDocument/2006/relationships/image" Target="../media/image24.png"/><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6" Type="http://schemas.openxmlformats.org/officeDocument/2006/relationships/slideLayout" Target="../slideLayouts/slideLayout17.xml"/><Relationship Id="rId25" Type="http://schemas.openxmlformats.org/officeDocument/2006/relationships/tags" Target="../tags/tag194.xml"/><Relationship Id="rId24" Type="http://schemas.openxmlformats.org/officeDocument/2006/relationships/tags" Target="../tags/tag193.xml"/><Relationship Id="rId23" Type="http://schemas.openxmlformats.org/officeDocument/2006/relationships/image" Target="../media/image29.svg"/><Relationship Id="rId22" Type="http://schemas.openxmlformats.org/officeDocument/2006/relationships/image" Target="../media/image28.png"/><Relationship Id="rId21" Type="http://schemas.openxmlformats.org/officeDocument/2006/relationships/tags" Target="../tags/tag192.xml"/><Relationship Id="rId20" Type="http://schemas.openxmlformats.org/officeDocument/2006/relationships/image" Target="../media/image27.svg"/><Relationship Id="rId2" Type="http://schemas.openxmlformats.org/officeDocument/2006/relationships/tags" Target="../tags/tag177.xml"/><Relationship Id="rId19" Type="http://schemas.openxmlformats.org/officeDocument/2006/relationships/image" Target="../media/image26.png"/><Relationship Id="rId18" Type="http://schemas.openxmlformats.org/officeDocument/2006/relationships/tags" Target="../tags/tag191.xml"/><Relationship Id="rId17" Type="http://schemas.openxmlformats.org/officeDocument/2006/relationships/tags" Target="../tags/tag190.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6.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14.xml.rels><?xml version="1.0" encoding="UTF-8" standalone="yes"?>
<Relationships xmlns="http://schemas.openxmlformats.org/package/2006/relationships"><Relationship Id="rId9" Type="http://schemas.openxmlformats.org/officeDocument/2006/relationships/tags" Target="../tags/tag206.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7" Type="http://schemas.openxmlformats.org/officeDocument/2006/relationships/slideLayout" Target="../slideLayouts/slideLayout17.xml"/><Relationship Id="rId26" Type="http://schemas.openxmlformats.org/officeDocument/2006/relationships/tags" Target="../tags/tag219.xml"/><Relationship Id="rId25" Type="http://schemas.openxmlformats.org/officeDocument/2006/relationships/image" Target="../media/image33.jpeg"/><Relationship Id="rId24" Type="http://schemas.openxmlformats.org/officeDocument/2006/relationships/tags" Target="../tags/tag218.xml"/><Relationship Id="rId23" Type="http://schemas.openxmlformats.org/officeDocument/2006/relationships/image" Target="../media/image32.jpeg"/><Relationship Id="rId22" Type="http://schemas.openxmlformats.org/officeDocument/2006/relationships/tags" Target="../tags/tag217.xml"/><Relationship Id="rId21" Type="http://schemas.openxmlformats.org/officeDocument/2006/relationships/image" Target="../media/image31.jpeg"/><Relationship Id="rId20" Type="http://schemas.openxmlformats.org/officeDocument/2006/relationships/tags" Target="../tags/tag216.xml"/><Relationship Id="rId2" Type="http://schemas.openxmlformats.org/officeDocument/2006/relationships/tags" Target="../tags/tag199.xml"/><Relationship Id="rId19" Type="http://schemas.openxmlformats.org/officeDocument/2006/relationships/image" Target="../media/image30.jpeg"/><Relationship Id="rId18" Type="http://schemas.openxmlformats.org/officeDocument/2006/relationships/tags" Target="../tags/tag215.xml"/><Relationship Id="rId17" Type="http://schemas.openxmlformats.org/officeDocument/2006/relationships/tags" Target="../tags/tag214.xml"/><Relationship Id="rId16" Type="http://schemas.openxmlformats.org/officeDocument/2006/relationships/tags" Target="../tags/tag213.xml"/><Relationship Id="rId15" Type="http://schemas.openxmlformats.org/officeDocument/2006/relationships/tags" Target="../tags/tag212.xml"/><Relationship Id="rId14" Type="http://schemas.openxmlformats.org/officeDocument/2006/relationships/tags" Target="../tags/tag211.xml"/><Relationship Id="rId13" Type="http://schemas.openxmlformats.org/officeDocument/2006/relationships/tags" Target="../tags/tag210.xml"/><Relationship Id="rId12" Type="http://schemas.openxmlformats.org/officeDocument/2006/relationships/tags" Target="../tags/tag209.xml"/><Relationship Id="rId11" Type="http://schemas.openxmlformats.org/officeDocument/2006/relationships/tags" Target="../tags/tag208.xml"/><Relationship Id="rId10" Type="http://schemas.openxmlformats.org/officeDocument/2006/relationships/tags" Target="../tags/tag207.xml"/><Relationship Id="rId1" Type="http://schemas.openxmlformats.org/officeDocument/2006/relationships/tags" Target="../tags/tag198.xml"/></Relationships>
</file>

<file path=ppt/slides/_rels/slide15.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image" Target="../media/image34.jpeg"/><Relationship Id="rId2" Type="http://schemas.openxmlformats.org/officeDocument/2006/relationships/tags" Target="../tags/tag221.xml"/><Relationship Id="rId14" Type="http://schemas.openxmlformats.org/officeDocument/2006/relationships/notesSlide" Target="../notesSlides/notesSlide2.xml"/><Relationship Id="rId13" Type="http://schemas.openxmlformats.org/officeDocument/2006/relationships/slideLayout" Target="../slideLayouts/slideLayout17.xml"/><Relationship Id="rId12" Type="http://schemas.openxmlformats.org/officeDocument/2006/relationships/tags" Target="../tags/tag230.xml"/><Relationship Id="rId11" Type="http://schemas.openxmlformats.org/officeDocument/2006/relationships/tags" Target="../tags/tag229.xml"/><Relationship Id="rId10" Type="http://schemas.openxmlformats.org/officeDocument/2006/relationships/tags" Target="../tags/tag228.xml"/><Relationship Id="rId1" Type="http://schemas.openxmlformats.org/officeDocument/2006/relationships/tags" Target="../tags/tag220.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17.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image" Target="../media/image36.jpeg"/><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image" Target="../media/image35.jpeg"/><Relationship Id="rId4" Type="http://schemas.openxmlformats.org/officeDocument/2006/relationships/tags" Target="../tags/tag237.xml"/><Relationship Id="rId3" Type="http://schemas.openxmlformats.org/officeDocument/2006/relationships/tags" Target="../tags/tag236.xml"/><Relationship Id="rId24" Type="http://schemas.openxmlformats.org/officeDocument/2006/relationships/notesSlide" Target="../notesSlides/notesSlide3.xml"/><Relationship Id="rId23" Type="http://schemas.openxmlformats.org/officeDocument/2006/relationships/slideLayout" Target="../slideLayouts/slideLayout17.xml"/><Relationship Id="rId22" Type="http://schemas.openxmlformats.org/officeDocument/2006/relationships/tags" Target="../tags/tag251.xml"/><Relationship Id="rId21" Type="http://schemas.openxmlformats.org/officeDocument/2006/relationships/tags" Target="../tags/tag250.xml"/><Relationship Id="rId20" Type="http://schemas.openxmlformats.org/officeDocument/2006/relationships/tags" Target="../tags/tag249.xml"/><Relationship Id="rId2" Type="http://schemas.openxmlformats.org/officeDocument/2006/relationships/tags" Target="../tags/tag235.xml"/><Relationship Id="rId19" Type="http://schemas.openxmlformats.org/officeDocument/2006/relationships/tags" Target="../tags/tag248.xml"/><Relationship Id="rId18" Type="http://schemas.openxmlformats.org/officeDocument/2006/relationships/image" Target="../media/image38.jpeg"/><Relationship Id="rId17" Type="http://schemas.openxmlformats.org/officeDocument/2006/relationships/tags" Target="../tags/tag247.xml"/><Relationship Id="rId16" Type="http://schemas.openxmlformats.org/officeDocument/2006/relationships/tags" Target="../tags/tag246.xml"/><Relationship Id="rId15" Type="http://schemas.openxmlformats.org/officeDocument/2006/relationships/tags" Target="../tags/tag245.xml"/><Relationship Id="rId14" Type="http://schemas.openxmlformats.org/officeDocument/2006/relationships/tags" Target="../tags/tag244.xml"/><Relationship Id="rId13" Type="http://schemas.openxmlformats.org/officeDocument/2006/relationships/image" Target="../media/image37.jpeg"/><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tags" Target="../tags/tag234.xml"/></Relationships>
</file>

<file path=ppt/slides/_rels/slide18.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2" Type="http://schemas.openxmlformats.org/officeDocument/2006/relationships/slideLayout" Target="../slideLayouts/slideLayout17.xml"/><Relationship Id="rId31" Type="http://schemas.openxmlformats.org/officeDocument/2006/relationships/tags" Target="../tags/tag274.xml"/><Relationship Id="rId30" Type="http://schemas.openxmlformats.org/officeDocument/2006/relationships/tags" Target="../tags/tag273.xml"/><Relationship Id="rId3" Type="http://schemas.openxmlformats.org/officeDocument/2006/relationships/tags" Target="../tags/tag254.xml"/><Relationship Id="rId29" Type="http://schemas.openxmlformats.org/officeDocument/2006/relationships/tags" Target="../tags/tag272.xml"/><Relationship Id="rId28" Type="http://schemas.openxmlformats.org/officeDocument/2006/relationships/image" Target="../media/image46.svg"/><Relationship Id="rId27" Type="http://schemas.openxmlformats.org/officeDocument/2006/relationships/image" Target="../media/image45.png"/><Relationship Id="rId26" Type="http://schemas.openxmlformats.org/officeDocument/2006/relationships/tags" Target="../tags/tag271.xml"/><Relationship Id="rId25" Type="http://schemas.openxmlformats.org/officeDocument/2006/relationships/image" Target="../media/image44.svg"/><Relationship Id="rId24" Type="http://schemas.openxmlformats.org/officeDocument/2006/relationships/image" Target="../media/image43.png"/><Relationship Id="rId23" Type="http://schemas.openxmlformats.org/officeDocument/2006/relationships/tags" Target="../tags/tag270.xml"/><Relationship Id="rId22" Type="http://schemas.openxmlformats.org/officeDocument/2006/relationships/image" Target="../media/image42.svg"/><Relationship Id="rId21" Type="http://schemas.openxmlformats.org/officeDocument/2006/relationships/image" Target="../media/image41.png"/><Relationship Id="rId20" Type="http://schemas.openxmlformats.org/officeDocument/2006/relationships/tags" Target="../tags/tag269.xml"/><Relationship Id="rId2" Type="http://schemas.openxmlformats.org/officeDocument/2006/relationships/tags" Target="../tags/tag253.xml"/><Relationship Id="rId19" Type="http://schemas.openxmlformats.org/officeDocument/2006/relationships/tags" Target="../tags/tag268.xml"/><Relationship Id="rId18" Type="http://schemas.openxmlformats.org/officeDocument/2006/relationships/image" Target="../media/image40.svg"/><Relationship Id="rId17" Type="http://schemas.openxmlformats.org/officeDocument/2006/relationships/image" Target="../media/image39.png"/><Relationship Id="rId16" Type="http://schemas.openxmlformats.org/officeDocument/2006/relationships/tags" Target="../tags/tag267.xml"/><Relationship Id="rId15" Type="http://schemas.openxmlformats.org/officeDocument/2006/relationships/tags" Target="../tags/tag266.xml"/><Relationship Id="rId14" Type="http://schemas.openxmlformats.org/officeDocument/2006/relationships/tags" Target="../tags/tag265.xml"/><Relationship Id="rId13" Type="http://schemas.openxmlformats.org/officeDocument/2006/relationships/tags" Target="../tags/tag264.xml"/><Relationship Id="rId12" Type="http://schemas.openxmlformats.org/officeDocument/2006/relationships/tags" Target="../tags/tag263.xml"/><Relationship Id="rId11" Type="http://schemas.openxmlformats.org/officeDocument/2006/relationships/tags" Target="../tags/tag262.xml"/><Relationship Id="rId10" Type="http://schemas.openxmlformats.org/officeDocument/2006/relationships/tags" Target="../tags/tag261.xml"/><Relationship Id="rId1" Type="http://schemas.openxmlformats.org/officeDocument/2006/relationships/tags" Target="../tags/tag252.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tags" Target="../tags/tag275.xml"/></Relationships>
</file>

<file path=ppt/slides/_rels/slide2.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1" Type="http://schemas.openxmlformats.org/officeDocument/2006/relationships/slideLayout" Target="../slideLayouts/slideLayout13.xml"/><Relationship Id="rId20" Type="http://schemas.openxmlformats.org/officeDocument/2006/relationships/tags" Target="../tags/tag107.xml"/><Relationship Id="rId2" Type="http://schemas.openxmlformats.org/officeDocument/2006/relationships/tags" Target="../tags/tag89.xml"/><Relationship Id="rId19" Type="http://schemas.openxmlformats.org/officeDocument/2006/relationships/tags" Target="../tags/tag106.xml"/><Relationship Id="rId18" Type="http://schemas.openxmlformats.org/officeDocument/2006/relationships/tags" Target="../tags/tag105.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88.xml"/></Relationships>
</file>

<file path=ppt/slides/_rels/slide20.xml.rels><?xml version="1.0" encoding="UTF-8" standalone="yes"?>
<Relationships xmlns="http://schemas.openxmlformats.org/package/2006/relationships"><Relationship Id="rId9" Type="http://schemas.openxmlformats.org/officeDocument/2006/relationships/tags" Target="../tags/tag284.xml"/><Relationship Id="rId8" Type="http://schemas.openxmlformats.org/officeDocument/2006/relationships/tags" Target="../tags/tag283.xml"/><Relationship Id="rId7" Type="http://schemas.openxmlformats.org/officeDocument/2006/relationships/image" Target="../media/image25.svg"/><Relationship Id="rId6" Type="http://schemas.openxmlformats.org/officeDocument/2006/relationships/image" Target="../media/image47.png"/><Relationship Id="rId5" Type="http://schemas.openxmlformats.org/officeDocument/2006/relationships/tags" Target="../tags/tag282.xml"/><Relationship Id="rId4" Type="http://schemas.openxmlformats.org/officeDocument/2006/relationships/tags" Target="../tags/tag281.xml"/><Relationship Id="rId3" Type="http://schemas.openxmlformats.org/officeDocument/2006/relationships/tags" Target="../tags/tag280.xml"/><Relationship Id="rId26" Type="http://schemas.openxmlformats.org/officeDocument/2006/relationships/slideLayout" Target="../slideLayouts/slideLayout17.xml"/><Relationship Id="rId25" Type="http://schemas.openxmlformats.org/officeDocument/2006/relationships/tags" Target="../tags/tag296.xml"/><Relationship Id="rId24" Type="http://schemas.openxmlformats.org/officeDocument/2006/relationships/tags" Target="../tags/tag295.xml"/><Relationship Id="rId23" Type="http://schemas.openxmlformats.org/officeDocument/2006/relationships/image" Target="../media/image29.svg"/><Relationship Id="rId22" Type="http://schemas.openxmlformats.org/officeDocument/2006/relationships/image" Target="../media/image49.png"/><Relationship Id="rId21" Type="http://schemas.openxmlformats.org/officeDocument/2006/relationships/tags" Target="../tags/tag294.xml"/><Relationship Id="rId20" Type="http://schemas.openxmlformats.org/officeDocument/2006/relationships/image" Target="../media/image27.svg"/><Relationship Id="rId2" Type="http://schemas.openxmlformats.org/officeDocument/2006/relationships/tags" Target="../tags/tag279.xml"/><Relationship Id="rId19" Type="http://schemas.openxmlformats.org/officeDocument/2006/relationships/image" Target="../media/image48.png"/><Relationship Id="rId18" Type="http://schemas.openxmlformats.org/officeDocument/2006/relationships/tags" Target="../tags/tag293.xml"/><Relationship Id="rId17" Type="http://schemas.openxmlformats.org/officeDocument/2006/relationships/tags" Target="../tags/tag292.xml"/><Relationship Id="rId16" Type="http://schemas.openxmlformats.org/officeDocument/2006/relationships/tags" Target="../tags/tag291.xml"/><Relationship Id="rId15" Type="http://schemas.openxmlformats.org/officeDocument/2006/relationships/tags" Target="../tags/tag290.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tags" Target="../tags/tag286.xml"/><Relationship Id="rId10" Type="http://schemas.openxmlformats.org/officeDocument/2006/relationships/tags" Target="../tags/tag285.xml"/><Relationship Id="rId1" Type="http://schemas.openxmlformats.org/officeDocument/2006/relationships/tags" Target="../tags/tag278.xml"/></Relationships>
</file>

<file path=ppt/slides/_rels/slide21.xml.rels><?xml version="1.0" encoding="UTF-8" standalone="yes"?>
<Relationships xmlns="http://schemas.openxmlformats.org/package/2006/relationships"><Relationship Id="rId9" Type="http://schemas.openxmlformats.org/officeDocument/2006/relationships/image" Target="../media/image50.png"/><Relationship Id="rId8" Type="http://schemas.openxmlformats.org/officeDocument/2006/relationships/tags" Target="../tags/tag304.xml"/><Relationship Id="rId7" Type="http://schemas.openxmlformats.org/officeDocument/2006/relationships/tags" Target="../tags/tag303.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tags" Target="../tags/tag298.xml"/><Relationship Id="rId18" Type="http://schemas.openxmlformats.org/officeDocument/2006/relationships/slideLayout" Target="../slideLayouts/slideLayout17.xml"/><Relationship Id="rId17" Type="http://schemas.openxmlformats.org/officeDocument/2006/relationships/tags" Target="../tags/tag307.xml"/><Relationship Id="rId16" Type="http://schemas.openxmlformats.org/officeDocument/2006/relationships/image" Target="../media/image11.svg"/><Relationship Id="rId15" Type="http://schemas.openxmlformats.org/officeDocument/2006/relationships/image" Target="../media/image52.png"/><Relationship Id="rId14" Type="http://schemas.openxmlformats.org/officeDocument/2006/relationships/tags" Target="../tags/tag306.xml"/><Relationship Id="rId13" Type="http://schemas.openxmlformats.org/officeDocument/2006/relationships/image" Target="../media/image9.svg"/><Relationship Id="rId12" Type="http://schemas.openxmlformats.org/officeDocument/2006/relationships/image" Target="../media/image51.png"/><Relationship Id="rId11" Type="http://schemas.openxmlformats.org/officeDocument/2006/relationships/tags" Target="../tags/tag305.xml"/><Relationship Id="rId10" Type="http://schemas.openxmlformats.org/officeDocument/2006/relationships/image" Target="../media/image7.svg"/><Relationship Id="rId1" Type="http://schemas.openxmlformats.org/officeDocument/2006/relationships/tags" Target="../tags/tag297.xml"/></Relationships>
</file>

<file path=ppt/slides/_rels/slide22.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image" Target="../media/image53.png"/><Relationship Id="rId3" Type="http://schemas.openxmlformats.org/officeDocument/2006/relationships/tags" Target="../tags/tag310.xml"/><Relationship Id="rId21" Type="http://schemas.openxmlformats.org/officeDocument/2006/relationships/slideLayout" Target="../slideLayouts/slideLayout17.xml"/><Relationship Id="rId20" Type="http://schemas.openxmlformats.org/officeDocument/2006/relationships/tags" Target="../tags/tag324.xml"/><Relationship Id="rId2" Type="http://schemas.openxmlformats.org/officeDocument/2006/relationships/tags" Target="../tags/tag309.xml"/><Relationship Id="rId19" Type="http://schemas.openxmlformats.org/officeDocument/2006/relationships/tags" Target="../tags/tag323.xml"/><Relationship Id="rId18" Type="http://schemas.openxmlformats.org/officeDocument/2006/relationships/tags" Target="../tags/tag322.xml"/><Relationship Id="rId17" Type="http://schemas.openxmlformats.org/officeDocument/2006/relationships/tags" Target="../tags/tag321.xml"/><Relationship Id="rId16" Type="http://schemas.openxmlformats.org/officeDocument/2006/relationships/image" Target="../media/image55.jpeg"/><Relationship Id="rId15" Type="http://schemas.openxmlformats.org/officeDocument/2006/relationships/tags" Target="../tags/tag320.xml"/><Relationship Id="rId14" Type="http://schemas.openxmlformats.org/officeDocument/2006/relationships/tags" Target="../tags/tag319.xml"/><Relationship Id="rId13" Type="http://schemas.openxmlformats.org/officeDocument/2006/relationships/tags" Target="../tags/tag318.xml"/><Relationship Id="rId12" Type="http://schemas.openxmlformats.org/officeDocument/2006/relationships/tags" Target="../tags/tag317.xml"/><Relationship Id="rId11" Type="http://schemas.openxmlformats.org/officeDocument/2006/relationships/tags" Target="../tags/tag316.xml"/><Relationship Id="rId10" Type="http://schemas.openxmlformats.org/officeDocument/2006/relationships/image" Target="../media/image54.jpeg"/><Relationship Id="rId1" Type="http://schemas.openxmlformats.org/officeDocument/2006/relationships/tags" Target="../tags/tag308.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4.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tags" Target="../tags/tag334.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3" Type="http://schemas.openxmlformats.org/officeDocument/2006/relationships/tags" Target="../tags/tag330.xml"/><Relationship Id="rId21" Type="http://schemas.openxmlformats.org/officeDocument/2006/relationships/slideLayout" Target="../slideLayouts/slideLayout17.xml"/><Relationship Id="rId20" Type="http://schemas.openxmlformats.org/officeDocument/2006/relationships/tags" Target="../tags/tag341.xml"/><Relationship Id="rId2" Type="http://schemas.openxmlformats.org/officeDocument/2006/relationships/tags" Target="../tags/tag329.xml"/><Relationship Id="rId19" Type="http://schemas.openxmlformats.org/officeDocument/2006/relationships/image" Target="../media/image2.svg"/><Relationship Id="rId18" Type="http://schemas.openxmlformats.org/officeDocument/2006/relationships/image" Target="../media/image60.png"/><Relationship Id="rId17" Type="http://schemas.openxmlformats.org/officeDocument/2006/relationships/tags" Target="../tags/tag340.xml"/><Relationship Id="rId16" Type="http://schemas.openxmlformats.org/officeDocument/2006/relationships/image" Target="../media/image59.svg"/><Relationship Id="rId15" Type="http://schemas.openxmlformats.org/officeDocument/2006/relationships/image" Target="../media/image58.png"/><Relationship Id="rId14" Type="http://schemas.openxmlformats.org/officeDocument/2006/relationships/tags" Target="../tags/tag339.xml"/><Relationship Id="rId13" Type="http://schemas.openxmlformats.org/officeDocument/2006/relationships/image" Target="../media/image57.svg"/><Relationship Id="rId12" Type="http://schemas.openxmlformats.org/officeDocument/2006/relationships/image" Target="../media/image56.png"/><Relationship Id="rId11" Type="http://schemas.openxmlformats.org/officeDocument/2006/relationships/tags" Target="../tags/tag338.xml"/><Relationship Id="rId10" Type="http://schemas.openxmlformats.org/officeDocument/2006/relationships/tags" Target="../tags/tag337.xml"/><Relationship Id="rId1" Type="http://schemas.openxmlformats.org/officeDocument/2006/relationships/tags" Target="../tags/tag328.xml"/></Relationships>
</file>

<file path=ppt/slides/_rels/slide25.xml.rels><?xml version="1.0" encoding="UTF-8" standalone="yes"?>
<Relationships xmlns="http://schemas.openxmlformats.org/package/2006/relationships"><Relationship Id="rId9" Type="http://schemas.openxmlformats.org/officeDocument/2006/relationships/image" Target="../media/image62.jpeg"/><Relationship Id="rId8" Type="http://schemas.openxmlformats.org/officeDocument/2006/relationships/tags" Target="../tags/tag348.xml"/><Relationship Id="rId7" Type="http://schemas.openxmlformats.org/officeDocument/2006/relationships/image" Target="../media/image61.jpeg"/><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3" Type="http://schemas.openxmlformats.org/officeDocument/2006/relationships/notesSlide" Target="../notesSlides/notesSlide4.xml"/><Relationship Id="rId32" Type="http://schemas.openxmlformats.org/officeDocument/2006/relationships/slideLayout" Target="../slideLayouts/slideLayout17.xml"/><Relationship Id="rId31" Type="http://schemas.openxmlformats.org/officeDocument/2006/relationships/tags" Target="../tags/tag368.xml"/><Relationship Id="rId30" Type="http://schemas.openxmlformats.org/officeDocument/2006/relationships/tags" Target="../tags/tag367.xml"/><Relationship Id="rId3" Type="http://schemas.openxmlformats.org/officeDocument/2006/relationships/tags" Target="../tags/tag344.xml"/><Relationship Id="rId29" Type="http://schemas.openxmlformats.org/officeDocument/2006/relationships/tags" Target="../tags/tag366.xml"/><Relationship Id="rId28" Type="http://schemas.openxmlformats.org/officeDocument/2006/relationships/tags" Target="../tags/tag365.xml"/><Relationship Id="rId27" Type="http://schemas.openxmlformats.org/officeDocument/2006/relationships/tags" Target="../tags/tag364.xml"/><Relationship Id="rId26" Type="http://schemas.openxmlformats.org/officeDocument/2006/relationships/tags" Target="../tags/tag363.xml"/><Relationship Id="rId25" Type="http://schemas.openxmlformats.org/officeDocument/2006/relationships/tags" Target="../tags/tag362.xml"/><Relationship Id="rId24" Type="http://schemas.openxmlformats.org/officeDocument/2006/relationships/tags" Target="../tags/tag361.xml"/><Relationship Id="rId23" Type="http://schemas.openxmlformats.org/officeDocument/2006/relationships/tags" Target="../tags/tag360.xml"/><Relationship Id="rId22" Type="http://schemas.openxmlformats.org/officeDocument/2006/relationships/tags" Target="../tags/tag359.xml"/><Relationship Id="rId21" Type="http://schemas.openxmlformats.org/officeDocument/2006/relationships/tags" Target="../tags/tag358.xml"/><Relationship Id="rId20" Type="http://schemas.openxmlformats.org/officeDocument/2006/relationships/tags" Target="../tags/tag357.xml"/><Relationship Id="rId2" Type="http://schemas.openxmlformats.org/officeDocument/2006/relationships/tags" Target="../tags/tag343.xml"/><Relationship Id="rId19" Type="http://schemas.openxmlformats.org/officeDocument/2006/relationships/tags" Target="../tags/tag356.xml"/><Relationship Id="rId18" Type="http://schemas.openxmlformats.org/officeDocument/2006/relationships/tags" Target="../tags/tag355.xml"/><Relationship Id="rId17" Type="http://schemas.openxmlformats.org/officeDocument/2006/relationships/tags" Target="../tags/tag354.xml"/><Relationship Id="rId16" Type="http://schemas.openxmlformats.org/officeDocument/2006/relationships/tags" Target="../tags/tag353.xml"/><Relationship Id="rId15" Type="http://schemas.openxmlformats.org/officeDocument/2006/relationships/tags" Target="../tags/tag352.xml"/><Relationship Id="rId14" Type="http://schemas.openxmlformats.org/officeDocument/2006/relationships/tags" Target="../tags/tag351.xml"/><Relationship Id="rId13" Type="http://schemas.openxmlformats.org/officeDocument/2006/relationships/image" Target="../media/image64.jpeg"/><Relationship Id="rId12" Type="http://schemas.openxmlformats.org/officeDocument/2006/relationships/tags" Target="../tags/tag350.xml"/><Relationship Id="rId11" Type="http://schemas.openxmlformats.org/officeDocument/2006/relationships/image" Target="../media/image63.jpeg"/><Relationship Id="rId10" Type="http://schemas.openxmlformats.org/officeDocument/2006/relationships/tags" Target="../tags/tag349.xml"/><Relationship Id="rId1" Type="http://schemas.openxmlformats.org/officeDocument/2006/relationships/tags" Target="../tags/tag34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369.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8.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s>
</file>

<file path=ppt/slides/_rels/slide5.xml.rels><?xml version="1.0" encoding="UTF-8" standalone="yes"?>
<Relationships xmlns="http://schemas.openxmlformats.org/package/2006/relationships"><Relationship Id="rId9" Type="http://schemas.openxmlformats.org/officeDocument/2006/relationships/image" Target="../media/image1.png"/><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3" Type="http://schemas.openxmlformats.org/officeDocument/2006/relationships/slideLayout" Target="../slideLayouts/slideLayout17.xml"/><Relationship Id="rId12" Type="http://schemas.openxmlformats.org/officeDocument/2006/relationships/tags" Target="../tags/tag120.xml"/><Relationship Id="rId11" Type="http://schemas.openxmlformats.org/officeDocument/2006/relationships/image" Target="../media/image3.png"/><Relationship Id="rId10" Type="http://schemas.openxmlformats.org/officeDocument/2006/relationships/image" Target="../media/image2.svg"/><Relationship Id="rId1" Type="http://schemas.openxmlformats.org/officeDocument/2006/relationships/tags" Target="../tags/tag112.xml"/></Relationships>
</file>

<file path=ppt/slides/_rels/slide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image" Target="../media/image4.png"/><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1" Type="http://schemas.openxmlformats.org/officeDocument/2006/relationships/notesSlide" Target="../notesSlides/notesSlide1.xml"/><Relationship Id="rId10" Type="http://schemas.openxmlformats.org/officeDocument/2006/relationships/slideLayout" Target="../slideLayouts/slideLayout17.xml"/><Relationship Id="rId1" Type="http://schemas.openxmlformats.org/officeDocument/2006/relationships/tags" Target="../tags/tag12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29.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8" Type="http://schemas.openxmlformats.org/officeDocument/2006/relationships/slideLayout" Target="../slideLayouts/slideLayout17.xml"/><Relationship Id="rId17" Type="http://schemas.openxmlformats.org/officeDocument/2006/relationships/tags" Target="../tags/tag140.xml"/><Relationship Id="rId16" Type="http://schemas.openxmlformats.org/officeDocument/2006/relationships/image" Target="../media/image11.svg"/><Relationship Id="rId15" Type="http://schemas.openxmlformats.org/officeDocument/2006/relationships/image" Target="../media/image10.png"/><Relationship Id="rId14" Type="http://schemas.openxmlformats.org/officeDocument/2006/relationships/tags" Target="../tags/tag139.xml"/><Relationship Id="rId13" Type="http://schemas.openxmlformats.org/officeDocument/2006/relationships/image" Target="../media/image9.svg"/><Relationship Id="rId12" Type="http://schemas.openxmlformats.org/officeDocument/2006/relationships/image" Target="../media/image8.png"/><Relationship Id="rId11" Type="http://schemas.openxmlformats.org/officeDocument/2006/relationships/tags" Target="../tags/tag138.xml"/><Relationship Id="rId10" Type="http://schemas.openxmlformats.org/officeDocument/2006/relationships/image" Target="../media/image7.svg"/><Relationship Id="rId1" Type="http://schemas.openxmlformats.org/officeDocument/2006/relationships/tags" Target="../tags/tag13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ctrTitle"/>
            <p:custDataLst>
              <p:tags r:id="rId1"/>
            </p:custDataLst>
          </p:nvPr>
        </p:nvSpPr>
        <p:spPr>
          <a:xfrm>
            <a:off x="838200" y="1656080"/>
            <a:ext cx="6427470" cy="1800225"/>
          </a:xfrm>
        </p:spPr>
        <p:txBody>
          <a:bodyPr>
            <a:normAutofit fontScale="90000"/>
          </a:bodyPr>
          <a:lstStyle/>
          <a:p>
            <a:r>
              <a:rPr lang="zh-CN" altLang="en-US"/>
              <a:t>AI赋能家电创新：</a:t>
            </a:r>
            <a:br>
              <a:rPr lang="zh-CN" altLang="en-US"/>
            </a:br>
            <a:r>
              <a:rPr lang="zh-CN" altLang="en-US"/>
              <a:t>长虹x高校创意大赛灵感指南</a:t>
            </a:r>
            <a:endParaRPr lang="zh-CN" altLang="en-US"/>
          </a:p>
        </p:txBody>
      </p:sp>
      <p:sp>
        <p:nvSpPr>
          <p:cNvPr id="5" name="副标题"/>
          <p:cNvSpPr>
            <a:spLocks noGrp="1"/>
          </p:cNvSpPr>
          <p:nvPr>
            <p:ph type="subTitle" idx="1"/>
            <p:custDataLst>
              <p:tags r:id="rId2"/>
            </p:custDataLst>
          </p:nvPr>
        </p:nvSpPr>
        <p:spPr/>
        <p:txBody>
          <a:bodyPr/>
          <a:lstStyle/>
          <a:p>
            <a:r>
              <a:rPr lang="zh-CN" altLang="en-US"/>
              <a:t>智启未来</a:t>
            </a:r>
            <a:r>
              <a:rPr lang="en-US" altLang="zh-CN"/>
              <a:t> </a:t>
            </a:r>
            <a:r>
              <a:rPr lang="zh-CN" altLang="en-US"/>
              <a:t>创新</a:t>
            </a:r>
            <a:r>
              <a:rPr lang="zh-CN" altLang="en-US"/>
              <a:t>有你</a:t>
            </a:r>
            <a:endParaRPr lang="zh-CN" altLang="en-US"/>
          </a:p>
        </p:txBody>
      </p:sp>
      <p:sp>
        <p:nvSpPr>
          <p:cNvPr id="10" name="署名"/>
          <p:cNvSpPr>
            <a:spLocks noGrp="1"/>
          </p:cNvSpPr>
          <p:nvPr>
            <p:ph type="body" sz="quarter" idx="17"/>
            <p:custDataLst>
              <p:tags r:id="rId3"/>
            </p:custDataLst>
          </p:nvPr>
        </p:nvSpPr>
        <p:spPr/>
        <p:txBody>
          <a:bodyPr/>
          <a:lstStyle/>
          <a:p>
            <a:r>
              <a:rPr lang="zh-CN" altLang="en-US"/>
              <a:t>大赛组委会</a:t>
            </a:r>
            <a:r>
              <a:rPr lang="zh-CN" altLang="en-US"/>
              <a:t>宣</a:t>
            </a:r>
            <a:endParaRPr lang="zh-CN" altLang="en-US"/>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en-US" altLang="zh-CN"/>
              <a:t>2.1 </a:t>
            </a:r>
            <a:r>
              <a:rPr lang="zh-CN" altLang="en-US"/>
              <a:t>多维度环境调节：从温度到健康</a:t>
            </a:r>
            <a:endParaRPr lang="zh-CN" altLang="en-US"/>
          </a:p>
        </p:txBody>
      </p:sp>
      <p:sp>
        <p:nvSpPr>
          <p:cNvPr id="3" name="任意多边形: 形状 8"/>
          <p:cNvSpPr>
            <a:spLocks noChangeAspect="1"/>
          </p:cNvSpPr>
          <p:nvPr>
            <p:custDataLst>
              <p:tags r:id="rId2"/>
            </p:custDataLst>
          </p:nvPr>
        </p:nvSpPr>
        <p:spPr>
          <a:xfrm>
            <a:off x="-13319" y="2417575"/>
            <a:ext cx="12205936" cy="4440691"/>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4" name="矩形 3"/>
          <p:cNvSpPr/>
          <p:nvPr>
            <p:custDataLst>
              <p:tags r:id="rId3"/>
            </p:custDataLst>
          </p:nvPr>
        </p:nvSpPr>
        <p:spPr>
          <a:xfrm>
            <a:off x="8405302" y="3864178"/>
            <a:ext cx="3308627" cy="2599572"/>
          </a:xfrm>
          <a:prstGeom prst="rect">
            <a:avLst/>
          </a:prstGeom>
        </p:spPr>
        <p:txBody>
          <a:bodyPr wrap="square" lIns="0" tIns="0" rIns="0" bIns="0" anchor="t" anchorCtr="0">
            <a:noAutofit/>
          </a:bodyPr>
          <a:p>
            <a:pPr algn="just">
              <a:lnSpc>
                <a:spcPct val="140000"/>
              </a:lnSpc>
              <a:spcBef>
                <a:spcPct val="0"/>
              </a:spcBef>
              <a:spcAft>
                <a:spcPct val="0"/>
              </a:spcAft>
            </a:pPr>
            <a:r>
              <a:rPr lang="zh-CN" altLang="en-US" sz="1600">
                <a:solidFill>
                  <a:srgbClr val="FFFFFF"/>
                </a:solidFill>
                <a:latin typeface="+mn-ea"/>
                <a:cs typeface="+mn-ea"/>
                <a:sym typeface="+mn-ea"/>
              </a:rPr>
              <a:t>整合用户的健康数据，如心率、血压等，结合温湿度和空气质量进行综合调节。例如，对于老年人或患有呼吸道疾病的用户，提供更适宜的室内环境。</a:t>
            </a:r>
            <a:endParaRPr lang="zh-CN" altLang="en-US" sz="1600">
              <a:solidFill>
                <a:srgbClr val="FFFFFF"/>
              </a:solidFill>
              <a:latin typeface="+mn-ea"/>
              <a:cs typeface="+mn-ea"/>
              <a:sym typeface="+mn-ea"/>
            </a:endParaRPr>
          </a:p>
        </p:txBody>
      </p:sp>
      <p:sp>
        <p:nvSpPr>
          <p:cNvPr id="5" name="矩形 4"/>
          <p:cNvSpPr/>
          <p:nvPr>
            <p:custDataLst>
              <p:tags r:id="rId4"/>
            </p:custDataLst>
          </p:nvPr>
        </p:nvSpPr>
        <p:spPr>
          <a:xfrm>
            <a:off x="8405302" y="3217080"/>
            <a:ext cx="3308627" cy="581086"/>
          </a:xfrm>
          <a:prstGeom prst="rect">
            <a:avLst/>
          </a:prstGeom>
        </p:spPr>
        <p:txBody>
          <a:bodyPr wrap="square" anchor="b" anchorCtr="0">
            <a:noAutofit/>
          </a:bodyPr>
          <a:p>
            <a:pPr algn="ctr">
              <a:spcBef>
                <a:spcPct val="0"/>
              </a:spcBef>
              <a:spcAft>
                <a:spcPct val="0"/>
              </a:spcAft>
            </a:pPr>
            <a:r>
              <a:rPr lang="zh-CN" altLang="en-US" sz="2400" b="1">
                <a:solidFill>
                  <a:srgbClr val="FFFFFF"/>
                </a:solidFill>
                <a:latin typeface="+mn-ea"/>
                <a:cs typeface="+mn-ea"/>
              </a:rPr>
              <a:t>健康数据融合调节</a:t>
            </a:r>
            <a:endParaRPr lang="zh-CN" altLang="en-US" sz="2400" b="1">
              <a:solidFill>
                <a:srgbClr val="FFFFFF"/>
              </a:solidFill>
              <a:latin typeface="+mn-ea"/>
              <a:cs typeface="+mn-ea"/>
            </a:endParaRPr>
          </a:p>
        </p:txBody>
      </p:sp>
      <p:sp>
        <p:nvSpPr>
          <p:cNvPr id="16" name="椭圆 15"/>
          <p:cNvSpPr>
            <a:spLocks noChangeAspect="1"/>
          </p:cNvSpPr>
          <p:nvPr>
            <p:custDataLst>
              <p:tags r:id="rId5"/>
            </p:custDataLst>
          </p:nvPr>
        </p:nvSpPr>
        <p:spPr>
          <a:xfrm>
            <a:off x="9501368" y="1751426"/>
            <a:ext cx="1116056" cy="1116056"/>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7" name="矩形 16"/>
          <p:cNvSpPr/>
          <p:nvPr>
            <p:custDataLst>
              <p:tags r:id="rId6"/>
            </p:custDataLst>
          </p:nvPr>
        </p:nvSpPr>
        <p:spPr>
          <a:xfrm>
            <a:off x="478831" y="3864178"/>
            <a:ext cx="3308627" cy="2599572"/>
          </a:xfrm>
          <a:prstGeom prst="rect">
            <a:avLst/>
          </a:prstGeom>
        </p:spPr>
        <p:txBody>
          <a:bodyPr wrap="square" lIns="0" tIns="0" rIns="0" bIns="0" anchor="t" anchorCtr="0">
            <a:noAutofit/>
          </a:bodyPr>
          <a:p>
            <a:pPr algn="just">
              <a:lnSpc>
                <a:spcPct val="140000"/>
              </a:lnSpc>
              <a:spcBef>
                <a:spcPct val="0"/>
              </a:spcBef>
              <a:spcAft>
                <a:spcPct val="0"/>
              </a:spcAft>
            </a:pPr>
            <a:r>
              <a:rPr lang="zh-CN" altLang="en-US" sz="1600">
                <a:solidFill>
                  <a:srgbClr val="FFFFFF"/>
                </a:solidFill>
                <a:latin typeface="+mn-ea"/>
                <a:cs typeface="+mn-ea"/>
              </a:rPr>
              <a:t>结合天气、环境和用户习惯，AI自动调节空调的温湿度，确保室内始终处于舒适状态。例如，在闷热的夏日，自动降低温度和湿度，让用户仿佛置身于清凉的森林。</a:t>
            </a:r>
            <a:endParaRPr lang="zh-CN" altLang="en-US" sz="1600">
              <a:solidFill>
                <a:srgbClr val="FFFFFF"/>
              </a:solidFill>
              <a:latin typeface="+mn-ea"/>
              <a:cs typeface="+mn-ea"/>
            </a:endParaRPr>
          </a:p>
        </p:txBody>
      </p:sp>
      <p:sp>
        <p:nvSpPr>
          <p:cNvPr id="18" name="矩形 17"/>
          <p:cNvSpPr/>
          <p:nvPr>
            <p:custDataLst>
              <p:tags r:id="rId7"/>
            </p:custDataLst>
          </p:nvPr>
        </p:nvSpPr>
        <p:spPr>
          <a:xfrm>
            <a:off x="478831" y="3217080"/>
            <a:ext cx="3308627" cy="581086"/>
          </a:xfrm>
          <a:prstGeom prst="rect">
            <a:avLst/>
          </a:prstGeom>
        </p:spPr>
        <p:txBody>
          <a:bodyPr wrap="square" anchor="b" anchorCtr="0">
            <a:noAutofit/>
          </a:bodyPr>
          <a:p>
            <a:pPr algn="ctr">
              <a:spcBef>
                <a:spcPct val="0"/>
              </a:spcBef>
              <a:spcAft>
                <a:spcPct val="0"/>
              </a:spcAft>
            </a:pPr>
            <a:r>
              <a:rPr lang="zh-CN" altLang="en-US" sz="2400" b="1">
                <a:solidFill>
                  <a:srgbClr val="FFFFFF"/>
                </a:solidFill>
                <a:latin typeface="+mn-ea"/>
                <a:cs typeface="+mn-ea"/>
              </a:rPr>
              <a:t>温湿度智能调节</a:t>
            </a:r>
            <a:endParaRPr lang="zh-CN" altLang="en-US" sz="2400" b="1">
              <a:solidFill>
                <a:srgbClr val="FFFFFF"/>
              </a:solidFill>
              <a:latin typeface="+mn-ea"/>
              <a:cs typeface="+mn-ea"/>
            </a:endParaRPr>
          </a:p>
        </p:txBody>
      </p:sp>
      <p:sp>
        <p:nvSpPr>
          <p:cNvPr id="19" name="椭圆 18"/>
          <p:cNvSpPr>
            <a:spLocks noChangeAspect="1"/>
          </p:cNvSpPr>
          <p:nvPr>
            <p:custDataLst>
              <p:tags r:id="rId8"/>
            </p:custDataLst>
          </p:nvPr>
        </p:nvSpPr>
        <p:spPr>
          <a:xfrm>
            <a:off x="1574896" y="1751426"/>
            <a:ext cx="1116056" cy="1116056"/>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0" name="矩形 19"/>
          <p:cNvSpPr/>
          <p:nvPr>
            <p:custDataLst>
              <p:tags r:id="rId9"/>
            </p:custDataLst>
          </p:nvPr>
        </p:nvSpPr>
        <p:spPr>
          <a:xfrm>
            <a:off x="4442067" y="3864178"/>
            <a:ext cx="3308627" cy="2599572"/>
          </a:xfrm>
          <a:prstGeom prst="rect">
            <a:avLst/>
          </a:prstGeom>
        </p:spPr>
        <p:txBody>
          <a:bodyPr wrap="square" lIns="0" tIns="0" rIns="0" bIns="0" anchor="t" anchorCtr="0">
            <a:noAutofit/>
          </a:bodyPr>
          <a:p>
            <a:pPr algn="just">
              <a:lnSpc>
                <a:spcPct val="140000"/>
              </a:lnSpc>
              <a:spcBef>
                <a:spcPct val="0"/>
              </a:spcBef>
              <a:spcAft>
                <a:spcPct val="0"/>
              </a:spcAft>
            </a:pPr>
            <a:r>
              <a:rPr lang="zh-CN" altLang="en-US" sz="1600">
                <a:solidFill>
                  <a:srgbClr val="FFFFFF"/>
                </a:solidFill>
                <a:latin typeface="+mn-ea"/>
                <a:cs typeface="+mn-ea"/>
              </a:rPr>
              <a:t>通过空气质量传感器联动净化设备，实时监测并改善室内空气质量。当检测到有害气体超标时，自动开启净化功能，保障用户呼吸健康。</a:t>
            </a:r>
            <a:endParaRPr lang="zh-CN" altLang="en-US" sz="1600">
              <a:solidFill>
                <a:srgbClr val="FFFFFF"/>
              </a:solidFill>
              <a:latin typeface="+mn-ea"/>
              <a:cs typeface="+mn-ea"/>
            </a:endParaRPr>
          </a:p>
        </p:txBody>
      </p:sp>
      <p:sp>
        <p:nvSpPr>
          <p:cNvPr id="21" name="矩形 20"/>
          <p:cNvSpPr/>
          <p:nvPr>
            <p:custDataLst>
              <p:tags r:id="rId10"/>
            </p:custDataLst>
          </p:nvPr>
        </p:nvSpPr>
        <p:spPr>
          <a:xfrm>
            <a:off x="4442067" y="3217080"/>
            <a:ext cx="3308627" cy="581086"/>
          </a:xfrm>
          <a:prstGeom prst="rect">
            <a:avLst/>
          </a:prstGeom>
        </p:spPr>
        <p:txBody>
          <a:bodyPr wrap="square" anchor="b" anchorCtr="0">
            <a:noAutofit/>
          </a:bodyPr>
          <a:p>
            <a:pPr algn="ctr">
              <a:spcBef>
                <a:spcPct val="0"/>
              </a:spcBef>
              <a:spcAft>
                <a:spcPct val="0"/>
              </a:spcAft>
            </a:pPr>
            <a:r>
              <a:rPr lang="zh-CN" altLang="en-US" sz="2400" b="1">
                <a:solidFill>
                  <a:srgbClr val="FFFFFF"/>
                </a:solidFill>
                <a:latin typeface="+mn-ea"/>
                <a:cs typeface="+mn-ea"/>
              </a:rPr>
              <a:t>空气质量动态平衡</a:t>
            </a:r>
            <a:endParaRPr lang="zh-CN" altLang="en-US" sz="2400" b="1">
              <a:solidFill>
                <a:srgbClr val="FFFFFF"/>
              </a:solidFill>
              <a:latin typeface="+mn-ea"/>
              <a:cs typeface="+mn-ea"/>
            </a:endParaRPr>
          </a:p>
        </p:txBody>
      </p:sp>
      <p:pic>
        <p:nvPicPr>
          <p:cNvPr id="22" name="图片 3" descr="343439383331313b343532303031393bd2b5bca8b9dcc0e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1934960" y="2111489"/>
            <a:ext cx="396020" cy="396020"/>
          </a:xfrm>
          <a:prstGeom prst="rect">
            <a:avLst/>
          </a:prstGeom>
        </p:spPr>
      </p:pic>
      <p:sp>
        <p:nvSpPr>
          <p:cNvPr id="23" name="椭圆 22"/>
          <p:cNvSpPr>
            <a:spLocks noChangeAspect="1"/>
          </p:cNvSpPr>
          <p:nvPr>
            <p:custDataLst>
              <p:tags r:id="rId14"/>
            </p:custDataLst>
          </p:nvPr>
        </p:nvSpPr>
        <p:spPr>
          <a:xfrm>
            <a:off x="5538132" y="1751426"/>
            <a:ext cx="1116056" cy="1116056"/>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4" name="图片 4" descr="343439383331313b343532303032303bb8f6c8cbd0c5cfa2"/>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5898195" y="2111489"/>
            <a:ext cx="396020" cy="396020"/>
          </a:xfrm>
          <a:prstGeom prst="rect">
            <a:avLst/>
          </a:prstGeom>
        </p:spPr>
      </p:pic>
      <p:pic>
        <p:nvPicPr>
          <p:cNvPr id="25" name="图片 11" descr="343435383038363b343532323339353bb6d4bbb0b9b5cda8"/>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9861431" y="2111489"/>
            <a:ext cx="396020" cy="396020"/>
          </a:xfrm>
          <a:prstGeom prst="rect">
            <a:avLst/>
          </a:prstGeom>
        </p:spPr>
      </p:pic>
    </p:spTree>
    <p:custDataLst>
      <p:tags r:id="rId2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a:t>2.2 </a:t>
            </a:r>
            <a:r>
              <a:rPr lang="zh-CN" altLang="en-US"/>
              <a:t>节能与自维护：从功能到责任</a:t>
            </a:r>
            <a:endParaRPr lang="zh-CN" altLang="en-US"/>
          </a:p>
        </p:txBody>
      </p:sp>
      <p:sp>
        <p:nvSpPr>
          <p:cNvPr id="4" name="任意多边形 3"/>
          <p:cNvSpPr/>
          <p:nvPr>
            <p:custDataLst>
              <p:tags r:id="rId2"/>
            </p:custDataLst>
          </p:nvPr>
        </p:nvSpPr>
        <p:spPr>
          <a:xfrm>
            <a:off x="1767862" y="3587571"/>
            <a:ext cx="2885001" cy="358796"/>
          </a:xfrm>
          <a:custGeom>
            <a:avLst/>
            <a:gdLst>
              <a:gd name="connsiteX0" fmla="*/ 0 w 2879725"/>
              <a:gd name="connsiteY0" fmla="*/ 89535 h 358140"/>
              <a:gd name="connsiteX1" fmla="*/ 1020324 w 2879725"/>
              <a:gd name="connsiteY1" fmla="*/ 89535 h 358140"/>
              <a:gd name="connsiteX2" fmla="*/ 1019622 w 2879725"/>
              <a:gd name="connsiteY2" fmla="*/ 91798 h 358140"/>
              <a:gd name="connsiteX3" fmla="*/ 1010920 w 2879725"/>
              <a:gd name="connsiteY3" fmla="*/ 178117 h 358140"/>
              <a:gd name="connsiteX4" fmla="*/ 1019622 w 2879725"/>
              <a:gd name="connsiteY4" fmla="*/ 264436 h 358140"/>
              <a:gd name="connsiteX5" fmla="*/ 1020916 w 2879725"/>
              <a:gd name="connsiteY5" fmla="*/ 268605 h 358140"/>
              <a:gd name="connsiteX6" fmla="*/ 0 w 2879725"/>
              <a:gd name="connsiteY6" fmla="*/ 268605 h 358140"/>
              <a:gd name="connsiteX7" fmla="*/ 89535 w 2879725"/>
              <a:gd name="connsiteY7" fmla="*/ 179070 h 358140"/>
              <a:gd name="connsiteX8" fmla="*/ 2700655 w 2879725"/>
              <a:gd name="connsiteY8" fmla="*/ 0 h 358140"/>
              <a:gd name="connsiteX9" fmla="*/ 2879725 w 2879725"/>
              <a:gd name="connsiteY9" fmla="*/ 179070 h 358140"/>
              <a:gd name="connsiteX10" fmla="*/ 2700655 w 2879725"/>
              <a:gd name="connsiteY10" fmla="*/ 358140 h 358140"/>
              <a:gd name="connsiteX11" fmla="*/ 2700655 w 2879725"/>
              <a:gd name="connsiteY11" fmla="*/ 268605 h 358140"/>
              <a:gd name="connsiteX12" fmla="*/ 1857538 w 2879725"/>
              <a:gd name="connsiteY12" fmla="*/ 268605 h 358140"/>
              <a:gd name="connsiteX13" fmla="*/ 1858832 w 2879725"/>
              <a:gd name="connsiteY13" fmla="*/ 264436 h 358140"/>
              <a:gd name="connsiteX14" fmla="*/ 1867534 w 2879725"/>
              <a:gd name="connsiteY14" fmla="*/ 178117 h 358140"/>
              <a:gd name="connsiteX15" fmla="*/ 1858832 w 2879725"/>
              <a:gd name="connsiteY15" fmla="*/ 91798 h 358140"/>
              <a:gd name="connsiteX16" fmla="*/ 1858130 w 2879725"/>
              <a:gd name="connsiteY16" fmla="*/ 89535 h 358140"/>
              <a:gd name="connsiteX17" fmla="*/ 2700655 w 2879725"/>
              <a:gd name="connsiteY17" fmla="*/ 89535 h 3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79725" h="358140">
                <a:moveTo>
                  <a:pt x="0" y="89535"/>
                </a:moveTo>
                <a:lnTo>
                  <a:pt x="1020324" y="89535"/>
                </a:lnTo>
                <a:lnTo>
                  <a:pt x="1019622" y="91798"/>
                </a:lnTo>
                <a:cubicBezTo>
                  <a:pt x="1013916" y="119680"/>
                  <a:pt x="1010920" y="148549"/>
                  <a:pt x="1010920" y="178117"/>
                </a:cubicBezTo>
                <a:cubicBezTo>
                  <a:pt x="1010920" y="207685"/>
                  <a:pt x="1013916" y="236554"/>
                  <a:pt x="1019622" y="264436"/>
                </a:cubicBezTo>
                <a:lnTo>
                  <a:pt x="1020916" y="268605"/>
                </a:lnTo>
                <a:lnTo>
                  <a:pt x="0" y="268605"/>
                </a:lnTo>
                <a:lnTo>
                  <a:pt x="89535" y="179070"/>
                </a:lnTo>
                <a:close/>
                <a:moveTo>
                  <a:pt x="2700655" y="0"/>
                </a:moveTo>
                <a:lnTo>
                  <a:pt x="2879725" y="179070"/>
                </a:lnTo>
                <a:lnTo>
                  <a:pt x="2700655" y="358140"/>
                </a:lnTo>
                <a:lnTo>
                  <a:pt x="2700655" y="268605"/>
                </a:lnTo>
                <a:lnTo>
                  <a:pt x="1857538" y="268605"/>
                </a:lnTo>
                <a:lnTo>
                  <a:pt x="1858832" y="264436"/>
                </a:lnTo>
                <a:cubicBezTo>
                  <a:pt x="1864538" y="236554"/>
                  <a:pt x="1867534" y="207685"/>
                  <a:pt x="1867534" y="178117"/>
                </a:cubicBezTo>
                <a:cubicBezTo>
                  <a:pt x="1867534" y="148549"/>
                  <a:pt x="1864538" y="119680"/>
                  <a:pt x="1858832" y="91798"/>
                </a:cubicBezTo>
                <a:lnTo>
                  <a:pt x="1858130" y="89535"/>
                </a:lnTo>
                <a:lnTo>
                  <a:pt x="2700655" y="89535"/>
                </a:lnTo>
                <a:close/>
              </a:path>
            </a:pathLst>
          </a:cu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5" name="任意多边形 4"/>
          <p:cNvSpPr/>
          <p:nvPr>
            <p:custDataLst>
              <p:tags r:id="rId3"/>
            </p:custDataLst>
          </p:nvPr>
        </p:nvSpPr>
        <p:spPr>
          <a:xfrm>
            <a:off x="4652864" y="3586935"/>
            <a:ext cx="2885001" cy="358796"/>
          </a:xfrm>
          <a:custGeom>
            <a:avLst/>
            <a:gdLst>
              <a:gd name="connsiteX0" fmla="*/ 0 w 2879725"/>
              <a:gd name="connsiteY0" fmla="*/ 89535 h 358140"/>
              <a:gd name="connsiteX1" fmla="*/ 1020522 w 2879725"/>
              <a:gd name="connsiteY1" fmla="*/ 89535 h 358140"/>
              <a:gd name="connsiteX2" fmla="*/ 1019622 w 2879725"/>
              <a:gd name="connsiteY2" fmla="*/ 92433 h 358140"/>
              <a:gd name="connsiteX3" fmla="*/ 1010920 w 2879725"/>
              <a:gd name="connsiteY3" fmla="*/ 178752 h 358140"/>
              <a:gd name="connsiteX4" fmla="*/ 1019622 w 2879725"/>
              <a:gd name="connsiteY4" fmla="*/ 265071 h 358140"/>
              <a:gd name="connsiteX5" fmla="*/ 1020719 w 2879725"/>
              <a:gd name="connsiteY5" fmla="*/ 268605 h 358140"/>
              <a:gd name="connsiteX6" fmla="*/ 0 w 2879725"/>
              <a:gd name="connsiteY6" fmla="*/ 268605 h 358140"/>
              <a:gd name="connsiteX7" fmla="*/ 89535 w 2879725"/>
              <a:gd name="connsiteY7" fmla="*/ 179070 h 358140"/>
              <a:gd name="connsiteX8" fmla="*/ 2700655 w 2879725"/>
              <a:gd name="connsiteY8" fmla="*/ 0 h 358140"/>
              <a:gd name="connsiteX9" fmla="*/ 2879725 w 2879725"/>
              <a:gd name="connsiteY9" fmla="*/ 179070 h 358140"/>
              <a:gd name="connsiteX10" fmla="*/ 2700655 w 2879725"/>
              <a:gd name="connsiteY10" fmla="*/ 358140 h 358140"/>
              <a:gd name="connsiteX11" fmla="*/ 2700655 w 2879725"/>
              <a:gd name="connsiteY11" fmla="*/ 268605 h 358140"/>
              <a:gd name="connsiteX12" fmla="*/ 1857735 w 2879725"/>
              <a:gd name="connsiteY12" fmla="*/ 268605 h 358140"/>
              <a:gd name="connsiteX13" fmla="*/ 1858833 w 2879725"/>
              <a:gd name="connsiteY13" fmla="*/ 265071 h 358140"/>
              <a:gd name="connsiteX14" fmla="*/ 1867534 w 2879725"/>
              <a:gd name="connsiteY14" fmla="*/ 178752 h 358140"/>
              <a:gd name="connsiteX15" fmla="*/ 1858833 w 2879725"/>
              <a:gd name="connsiteY15" fmla="*/ 92433 h 358140"/>
              <a:gd name="connsiteX16" fmla="*/ 1857933 w 2879725"/>
              <a:gd name="connsiteY16" fmla="*/ 89535 h 358140"/>
              <a:gd name="connsiteX17" fmla="*/ 2700655 w 2879725"/>
              <a:gd name="connsiteY17" fmla="*/ 89535 h 3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79725" h="358140">
                <a:moveTo>
                  <a:pt x="0" y="89535"/>
                </a:moveTo>
                <a:lnTo>
                  <a:pt x="1020522" y="89535"/>
                </a:lnTo>
                <a:lnTo>
                  <a:pt x="1019622" y="92433"/>
                </a:lnTo>
                <a:cubicBezTo>
                  <a:pt x="1013917" y="120315"/>
                  <a:pt x="1010920" y="149184"/>
                  <a:pt x="1010920" y="178752"/>
                </a:cubicBezTo>
                <a:cubicBezTo>
                  <a:pt x="1010920" y="208320"/>
                  <a:pt x="1013917" y="237189"/>
                  <a:pt x="1019622" y="265071"/>
                </a:cubicBezTo>
                <a:lnTo>
                  <a:pt x="1020719" y="268605"/>
                </a:lnTo>
                <a:lnTo>
                  <a:pt x="0" y="268605"/>
                </a:lnTo>
                <a:lnTo>
                  <a:pt x="89535" y="179070"/>
                </a:lnTo>
                <a:close/>
                <a:moveTo>
                  <a:pt x="2700655" y="0"/>
                </a:moveTo>
                <a:lnTo>
                  <a:pt x="2879725" y="179070"/>
                </a:lnTo>
                <a:lnTo>
                  <a:pt x="2700655" y="358140"/>
                </a:lnTo>
                <a:lnTo>
                  <a:pt x="2700655" y="268605"/>
                </a:lnTo>
                <a:lnTo>
                  <a:pt x="1857735" y="268605"/>
                </a:lnTo>
                <a:lnTo>
                  <a:pt x="1858833" y="265071"/>
                </a:lnTo>
                <a:cubicBezTo>
                  <a:pt x="1864538" y="237189"/>
                  <a:pt x="1867534" y="208320"/>
                  <a:pt x="1867534" y="178752"/>
                </a:cubicBezTo>
                <a:cubicBezTo>
                  <a:pt x="1867534" y="149184"/>
                  <a:pt x="1864538" y="120315"/>
                  <a:pt x="1858833" y="92433"/>
                </a:cubicBezTo>
                <a:lnTo>
                  <a:pt x="1857933" y="89535"/>
                </a:lnTo>
                <a:lnTo>
                  <a:pt x="2700655" y="89535"/>
                </a:lnTo>
                <a:close/>
              </a:path>
            </a:pathLst>
          </a:cu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6" name="任意多边形 5"/>
          <p:cNvSpPr/>
          <p:nvPr>
            <p:custDataLst>
              <p:tags r:id="rId4"/>
            </p:custDataLst>
          </p:nvPr>
        </p:nvSpPr>
        <p:spPr>
          <a:xfrm>
            <a:off x="7537865" y="3587571"/>
            <a:ext cx="2885001" cy="358796"/>
          </a:xfrm>
          <a:custGeom>
            <a:avLst/>
            <a:gdLst>
              <a:gd name="connsiteX0" fmla="*/ 0 w 2879725"/>
              <a:gd name="connsiteY0" fmla="*/ 89535 h 358140"/>
              <a:gd name="connsiteX1" fmla="*/ 1020324 w 2879725"/>
              <a:gd name="connsiteY1" fmla="*/ 89535 h 358140"/>
              <a:gd name="connsiteX2" fmla="*/ 1019622 w 2879725"/>
              <a:gd name="connsiteY2" fmla="*/ 91798 h 358140"/>
              <a:gd name="connsiteX3" fmla="*/ 1010920 w 2879725"/>
              <a:gd name="connsiteY3" fmla="*/ 178117 h 358140"/>
              <a:gd name="connsiteX4" fmla="*/ 1019622 w 2879725"/>
              <a:gd name="connsiteY4" fmla="*/ 264436 h 358140"/>
              <a:gd name="connsiteX5" fmla="*/ 1020916 w 2879725"/>
              <a:gd name="connsiteY5" fmla="*/ 268605 h 358140"/>
              <a:gd name="connsiteX6" fmla="*/ 0 w 2879725"/>
              <a:gd name="connsiteY6" fmla="*/ 268605 h 358140"/>
              <a:gd name="connsiteX7" fmla="*/ 89535 w 2879725"/>
              <a:gd name="connsiteY7" fmla="*/ 179070 h 358140"/>
              <a:gd name="connsiteX8" fmla="*/ 2700655 w 2879725"/>
              <a:gd name="connsiteY8" fmla="*/ 0 h 358140"/>
              <a:gd name="connsiteX9" fmla="*/ 2879725 w 2879725"/>
              <a:gd name="connsiteY9" fmla="*/ 179070 h 358140"/>
              <a:gd name="connsiteX10" fmla="*/ 2700655 w 2879725"/>
              <a:gd name="connsiteY10" fmla="*/ 358140 h 358140"/>
              <a:gd name="connsiteX11" fmla="*/ 2700655 w 2879725"/>
              <a:gd name="connsiteY11" fmla="*/ 268605 h 358140"/>
              <a:gd name="connsiteX12" fmla="*/ 1857538 w 2879725"/>
              <a:gd name="connsiteY12" fmla="*/ 268605 h 358140"/>
              <a:gd name="connsiteX13" fmla="*/ 1858832 w 2879725"/>
              <a:gd name="connsiteY13" fmla="*/ 264436 h 358140"/>
              <a:gd name="connsiteX14" fmla="*/ 1867534 w 2879725"/>
              <a:gd name="connsiteY14" fmla="*/ 178117 h 358140"/>
              <a:gd name="connsiteX15" fmla="*/ 1858832 w 2879725"/>
              <a:gd name="connsiteY15" fmla="*/ 91798 h 358140"/>
              <a:gd name="connsiteX16" fmla="*/ 1858130 w 2879725"/>
              <a:gd name="connsiteY16" fmla="*/ 89535 h 358140"/>
              <a:gd name="connsiteX17" fmla="*/ 2700655 w 2879725"/>
              <a:gd name="connsiteY17" fmla="*/ 89535 h 3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79725" h="358140">
                <a:moveTo>
                  <a:pt x="0" y="89535"/>
                </a:moveTo>
                <a:lnTo>
                  <a:pt x="1020324" y="89535"/>
                </a:lnTo>
                <a:lnTo>
                  <a:pt x="1019622" y="91798"/>
                </a:lnTo>
                <a:cubicBezTo>
                  <a:pt x="1013916" y="119680"/>
                  <a:pt x="1010920" y="148549"/>
                  <a:pt x="1010920" y="178117"/>
                </a:cubicBezTo>
                <a:cubicBezTo>
                  <a:pt x="1010920" y="207685"/>
                  <a:pt x="1013916" y="236554"/>
                  <a:pt x="1019622" y="264436"/>
                </a:cubicBezTo>
                <a:lnTo>
                  <a:pt x="1020916" y="268605"/>
                </a:lnTo>
                <a:lnTo>
                  <a:pt x="0" y="268605"/>
                </a:lnTo>
                <a:lnTo>
                  <a:pt x="89535" y="179070"/>
                </a:lnTo>
                <a:close/>
                <a:moveTo>
                  <a:pt x="2700655" y="0"/>
                </a:moveTo>
                <a:lnTo>
                  <a:pt x="2879725" y="179070"/>
                </a:lnTo>
                <a:lnTo>
                  <a:pt x="2700655" y="358140"/>
                </a:lnTo>
                <a:lnTo>
                  <a:pt x="2700655" y="268605"/>
                </a:lnTo>
                <a:lnTo>
                  <a:pt x="1857538" y="268605"/>
                </a:lnTo>
                <a:lnTo>
                  <a:pt x="1858832" y="264436"/>
                </a:lnTo>
                <a:cubicBezTo>
                  <a:pt x="1864538" y="236554"/>
                  <a:pt x="1867534" y="207685"/>
                  <a:pt x="1867534" y="178117"/>
                </a:cubicBezTo>
                <a:cubicBezTo>
                  <a:pt x="1867534" y="148549"/>
                  <a:pt x="1864538" y="119680"/>
                  <a:pt x="1858832" y="91798"/>
                </a:cubicBezTo>
                <a:lnTo>
                  <a:pt x="1858130" y="89535"/>
                </a:lnTo>
                <a:lnTo>
                  <a:pt x="2700655" y="89535"/>
                </a:lnTo>
                <a:close/>
              </a:path>
            </a:pathLst>
          </a:cu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8" name="椭圆 7"/>
          <p:cNvSpPr/>
          <p:nvPr>
            <p:custDataLst>
              <p:tags r:id="rId5"/>
            </p:custDataLst>
          </p:nvPr>
        </p:nvSpPr>
        <p:spPr>
          <a:xfrm>
            <a:off x="2811807" y="3368095"/>
            <a:ext cx="795841" cy="795841"/>
          </a:xfrm>
          <a:prstGeom prst="ellipse">
            <a:avLst/>
          </a:prstGeom>
          <a:solidFill>
            <a:schemeClr val="accent1"/>
          </a:solidFill>
          <a:ln w="3175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椭圆 8"/>
          <p:cNvSpPr/>
          <p:nvPr>
            <p:custDataLst>
              <p:tags r:id="rId6"/>
            </p:custDataLst>
          </p:nvPr>
        </p:nvSpPr>
        <p:spPr>
          <a:xfrm>
            <a:off x="5697444" y="3368095"/>
            <a:ext cx="795841" cy="795841"/>
          </a:xfrm>
          <a:prstGeom prst="ellipse">
            <a:avLst/>
          </a:prstGeom>
          <a:solidFill>
            <a:schemeClr val="accent1"/>
          </a:solidFill>
          <a:ln w="3175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p>
        </p:txBody>
      </p:sp>
      <p:sp>
        <p:nvSpPr>
          <p:cNvPr id="24" name="椭圆 23"/>
          <p:cNvSpPr/>
          <p:nvPr>
            <p:custDataLst>
              <p:tags r:id="rId7"/>
            </p:custDataLst>
          </p:nvPr>
        </p:nvSpPr>
        <p:spPr>
          <a:xfrm>
            <a:off x="8582446" y="3368095"/>
            <a:ext cx="795841" cy="795841"/>
          </a:xfrm>
          <a:prstGeom prst="ellipse">
            <a:avLst/>
          </a:prstGeom>
          <a:solidFill>
            <a:schemeClr val="accent1"/>
          </a:solidFill>
          <a:ln w="3175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5" name="矩形 24"/>
          <p:cNvSpPr/>
          <p:nvPr>
            <p:custDataLst>
              <p:tags r:id="rId8"/>
            </p:custDataLst>
          </p:nvPr>
        </p:nvSpPr>
        <p:spPr>
          <a:xfrm>
            <a:off x="1068082" y="1437339"/>
            <a:ext cx="4285197" cy="1039491"/>
          </a:xfrm>
          <a:prstGeom prst="rect">
            <a:avLst/>
          </a:prstGeom>
          <a:noFill/>
        </p:spPr>
        <p:txBody>
          <a:bodyPr wrap="square" lIns="0" tIns="0" rIns="0" bIns="0" rtlCol="0" anchor="b" anchorCtr="0">
            <a:noAutofit/>
          </a:bodyPr>
          <a:p>
            <a:pPr lvl="0" algn="ctr">
              <a:lnSpc>
                <a:spcPct val="150000"/>
              </a:lnSpc>
              <a:buClrTx/>
              <a:buSzTx/>
              <a:buFontTx/>
            </a:pPr>
            <a:r>
              <a:rPr lang="zh-CN" altLang="en-US" sz="1200">
                <a:solidFill>
                  <a:schemeClr val="tx1">
                    <a:lumMod val="85000"/>
                    <a:lumOff val="15000"/>
                  </a:schemeClr>
                </a:solidFill>
                <a:latin typeface="+mn-ea"/>
                <a:cs typeface="+mn-ea"/>
                <a:sym typeface="+mn-ea"/>
              </a:rPr>
              <a:t>空调具备AI故障自检功能，能够提前发现潜在问题并自动上报。据统计，通过故障预警可减少设备维修时间30%，降低维修成本20%。</a:t>
            </a:r>
            <a:endParaRPr lang="zh-CN" altLang="en-US" sz="1200">
              <a:solidFill>
                <a:schemeClr val="tx1">
                  <a:lumMod val="85000"/>
                  <a:lumOff val="15000"/>
                </a:schemeClr>
              </a:solidFill>
              <a:latin typeface="+mn-ea"/>
              <a:cs typeface="+mn-ea"/>
              <a:sym typeface="+mn-ea"/>
            </a:endParaRPr>
          </a:p>
        </p:txBody>
      </p:sp>
      <p:sp>
        <p:nvSpPr>
          <p:cNvPr id="26" name="矩形 25"/>
          <p:cNvSpPr/>
          <p:nvPr>
            <p:custDataLst>
              <p:tags r:id="rId9"/>
            </p:custDataLst>
          </p:nvPr>
        </p:nvSpPr>
        <p:spPr>
          <a:xfrm>
            <a:off x="1654625" y="2655592"/>
            <a:ext cx="3112748" cy="316809"/>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rPr>
              <a:t>AI故障预警</a:t>
            </a:r>
            <a:endParaRPr lang="zh-CN" altLang="en-US" b="1">
              <a:solidFill>
                <a:schemeClr val="accent1"/>
              </a:solidFill>
              <a:latin typeface="+mn-ea"/>
              <a:cs typeface="+mn-ea"/>
            </a:endParaRPr>
          </a:p>
        </p:txBody>
      </p:sp>
      <p:sp>
        <p:nvSpPr>
          <p:cNvPr id="27" name="矩形 26"/>
          <p:cNvSpPr/>
          <p:nvPr>
            <p:custDataLst>
              <p:tags r:id="rId10"/>
            </p:custDataLst>
          </p:nvPr>
        </p:nvSpPr>
        <p:spPr>
          <a:xfrm>
            <a:off x="6838085" y="1428433"/>
            <a:ext cx="4285197" cy="1039491"/>
          </a:xfrm>
          <a:prstGeom prst="rect">
            <a:avLst/>
          </a:prstGeom>
          <a:noFill/>
        </p:spPr>
        <p:txBody>
          <a:bodyPr wrap="square" lIns="0" tIns="0" rIns="0" bIns="0" rtlCol="0" anchor="b" anchorCtr="0">
            <a:noAutofit/>
          </a:bodyPr>
          <a:p>
            <a:pPr lvl="0" algn="ctr">
              <a:lnSpc>
                <a:spcPct val="150000"/>
              </a:lnSpc>
              <a:buClrTx/>
              <a:buSzTx/>
              <a:buFontTx/>
            </a:pPr>
            <a:r>
              <a:rPr lang="zh-CN" altLang="en-US" sz="1200">
                <a:solidFill>
                  <a:schemeClr val="tx1">
                    <a:lumMod val="85000"/>
                    <a:lumOff val="15000"/>
                  </a:schemeClr>
                </a:solidFill>
                <a:latin typeface="+mn-ea"/>
                <a:cs typeface="+mn-ea"/>
                <a:sym typeface="+mn-ea"/>
              </a:rPr>
              <a:t>根据用户的使用习惯和环境条件，自动切换节能模式。在用户离开房间时，自动降低功率，实现节能降耗，为环保贡献一份力量。</a:t>
            </a:r>
            <a:endParaRPr lang="zh-CN" altLang="en-US" sz="1200">
              <a:solidFill>
                <a:schemeClr val="tx1">
                  <a:lumMod val="85000"/>
                  <a:lumOff val="15000"/>
                </a:schemeClr>
              </a:solidFill>
              <a:latin typeface="+mn-ea"/>
              <a:cs typeface="+mn-ea"/>
              <a:sym typeface="+mn-ea"/>
            </a:endParaRPr>
          </a:p>
        </p:txBody>
      </p:sp>
      <p:sp>
        <p:nvSpPr>
          <p:cNvPr id="32" name="矩形 31"/>
          <p:cNvSpPr/>
          <p:nvPr>
            <p:custDataLst>
              <p:tags r:id="rId11"/>
            </p:custDataLst>
          </p:nvPr>
        </p:nvSpPr>
        <p:spPr>
          <a:xfrm>
            <a:off x="7424628" y="2647958"/>
            <a:ext cx="3112748" cy="316809"/>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rPr>
              <a:t>节能模式自动切换</a:t>
            </a:r>
            <a:endParaRPr lang="zh-CN" altLang="en-US" b="1">
              <a:solidFill>
                <a:schemeClr val="accent1"/>
              </a:solidFill>
              <a:latin typeface="+mn-ea"/>
              <a:cs typeface="+mn-ea"/>
            </a:endParaRPr>
          </a:p>
        </p:txBody>
      </p:sp>
      <p:sp>
        <p:nvSpPr>
          <p:cNvPr id="33" name="矩形 32"/>
          <p:cNvSpPr/>
          <p:nvPr>
            <p:custDataLst>
              <p:tags r:id="rId12"/>
            </p:custDataLst>
          </p:nvPr>
        </p:nvSpPr>
        <p:spPr>
          <a:xfrm>
            <a:off x="3953720" y="5020848"/>
            <a:ext cx="4283925" cy="921801"/>
          </a:xfrm>
          <a:prstGeom prst="rect">
            <a:avLst/>
          </a:prstGeom>
          <a:noFill/>
        </p:spPr>
        <p:txBody>
          <a:bodyPr wrap="square" lIns="0" tIns="0" rIns="0" bIns="0" rtlCol="0" anchor="t" anchorCtr="0">
            <a:noAutofit/>
          </a:bodyPr>
          <a:p>
            <a:pPr lvl="0" algn="ctr">
              <a:lnSpc>
                <a:spcPct val="150000"/>
              </a:lnSpc>
              <a:buClrTx/>
              <a:buSzTx/>
              <a:buFontTx/>
            </a:pPr>
            <a:r>
              <a:rPr lang="zh-CN" altLang="en-US" sz="1200">
                <a:solidFill>
                  <a:schemeClr val="tx1">
                    <a:lumMod val="85000"/>
                    <a:lumOff val="15000"/>
                  </a:schemeClr>
                </a:solidFill>
                <a:latin typeface="+mn-ea"/>
                <a:cs typeface="+mn-ea"/>
                <a:sym typeface="+mn-ea"/>
              </a:rPr>
              <a:t>根据空调的使用时长和运行状态，推送清洗建议，确保空调始终保持高效运行。定期清洗可使空调能耗降低15%，延长设备使用寿命。</a:t>
            </a:r>
            <a:endParaRPr lang="zh-CN" altLang="en-US" sz="1200">
              <a:solidFill>
                <a:schemeClr val="tx1">
                  <a:lumMod val="85000"/>
                  <a:lumOff val="15000"/>
                </a:schemeClr>
              </a:solidFill>
              <a:latin typeface="+mn-ea"/>
              <a:cs typeface="+mn-ea"/>
              <a:sym typeface="+mn-ea"/>
            </a:endParaRPr>
          </a:p>
        </p:txBody>
      </p:sp>
      <p:sp>
        <p:nvSpPr>
          <p:cNvPr id="39" name="矩形 38"/>
          <p:cNvSpPr/>
          <p:nvPr>
            <p:custDataLst>
              <p:tags r:id="rId13"/>
            </p:custDataLst>
          </p:nvPr>
        </p:nvSpPr>
        <p:spPr>
          <a:xfrm>
            <a:off x="4539627" y="4561538"/>
            <a:ext cx="3112113" cy="316809"/>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rPr>
              <a:t>清洁建议推送</a:t>
            </a:r>
            <a:endParaRPr lang="zh-CN" altLang="en-US" b="1">
              <a:solidFill>
                <a:schemeClr val="accent1"/>
              </a:solidFill>
              <a:latin typeface="+mn-ea"/>
              <a:cs typeface="+mn-ea"/>
            </a:endParaRPr>
          </a:p>
        </p:txBody>
      </p:sp>
      <p:pic>
        <p:nvPicPr>
          <p:cNvPr id="40" name="图片 3" descr="32313538333935363b32313538333934333bb6d4bbb0"/>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8817826" y="3614926"/>
            <a:ext cx="324594" cy="324594"/>
          </a:xfrm>
          <a:prstGeom prst="rect">
            <a:avLst/>
          </a:prstGeom>
        </p:spPr>
      </p:pic>
      <p:pic>
        <p:nvPicPr>
          <p:cNvPr id="41" name="图片 13" descr="32313538333935363b32313538333934373bcec4bcfebcd0"/>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932825" y="3616199"/>
            <a:ext cx="324594" cy="324594"/>
          </a:xfrm>
          <a:prstGeom prst="rect">
            <a:avLst/>
          </a:prstGeom>
        </p:spPr>
      </p:pic>
      <p:pic>
        <p:nvPicPr>
          <p:cNvPr id="42" name="图片 21" descr="32313538333935363b32313538333935353bb3a4c6aab6c1ceef"/>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3047187" y="3603476"/>
            <a:ext cx="324604" cy="324604"/>
          </a:xfrm>
          <a:prstGeom prst="rect">
            <a:avLst/>
          </a:prstGeom>
        </p:spPr>
      </p:pic>
    </p:spTree>
    <p:custDataLst>
      <p:tags r:id="rId2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2.3 </a:t>
            </a:r>
            <a:r>
              <a:rPr lang="zh-CN" altLang="en-US"/>
              <a:t>跨设备场景联动：从单品到生态</a:t>
            </a:r>
            <a:endParaRPr lang="zh-CN" altLang="en-US"/>
          </a:p>
        </p:txBody>
      </p:sp>
      <p:cxnSp>
        <p:nvCxnSpPr>
          <p:cNvPr id="14" name="直接连接符 13"/>
          <p:cNvCxnSpPr/>
          <p:nvPr>
            <p:custDataLst>
              <p:tags r:id="rId2"/>
            </p:custDataLst>
          </p:nvPr>
        </p:nvCxnSpPr>
        <p:spPr>
          <a:xfrm>
            <a:off x="3222308" y="2473857"/>
            <a:ext cx="1908000"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
        <p:nvSpPr>
          <p:cNvPr id="21" name="矩形 20"/>
          <p:cNvSpPr/>
          <p:nvPr>
            <p:custDataLst>
              <p:tags r:id="rId3"/>
            </p:custDataLst>
          </p:nvPr>
        </p:nvSpPr>
        <p:spPr>
          <a:xfrm>
            <a:off x="69500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空调与其他家电实现联动，打造全屋智能场景。例如，与灯光系统联动，当用户回家时，自动开启灯光和空调，营造温馨舒适的环境。</a:t>
            </a:r>
            <a:endParaRPr lang="zh-CN" altLang="en-US" sz="1400" dirty="0">
              <a:solidFill>
                <a:schemeClr val="tx1">
                  <a:lumMod val="85000"/>
                  <a:lumOff val="15000"/>
                </a:schemeClr>
              </a:solidFill>
              <a:latin typeface="+mn-ea"/>
              <a:cs typeface="+mn-ea"/>
            </a:endParaRPr>
          </a:p>
        </p:txBody>
      </p:sp>
      <p:sp>
        <p:nvSpPr>
          <p:cNvPr id="26" name="矩形 25"/>
          <p:cNvSpPr/>
          <p:nvPr>
            <p:custDataLst>
              <p:tags r:id="rId4"/>
            </p:custDataLst>
          </p:nvPr>
        </p:nvSpPr>
        <p:spPr>
          <a:xfrm>
            <a:off x="695008" y="3928642"/>
            <a:ext cx="3142615"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全屋智能场景打造</a:t>
            </a:r>
            <a:endParaRPr lang="zh-CN" altLang="en-US" sz="2000" b="1" dirty="0">
              <a:solidFill>
                <a:schemeClr val="accent1"/>
              </a:solidFill>
              <a:latin typeface="+mn-ea"/>
              <a:cs typeface="+mn-ea"/>
            </a:endParaRPr>
          </a:p>
        </p:txBody>
      </p:sp>
      <p:pic>
        <p:nvPicPr>
          <p:cNvPr id="28" name="图片 5" descr="32313538333630393b32313538333731303bbdbbd7f7d2b5"/>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2003743" y="2225572"/>
            <a:ext cx="525600" cy="525600"/>
          </a:xfrm>
          <a:prstGeom prst="rect">
            <a:avLst/>
          </a:prstGeom>
        </p:spPr>
      </p:pic>
      <p:sp>
        <p:nvSpPr>
          <p:cNvPr id="29" name="弧形 28"/>
          <p:cNvSpPr/>
          <p:nvPr>
            <p:custDataLst>
              <p:tags r:id="rId8"/>
            </p:custDataLst>
          </p:nvPr>
        </p:nvSpPr>
        <p:spPr>
          <a:xfrm>
            <a:off x="1307783" y="1515642"/>
            <a:ext cx="1916430" cy="1916430"/>
          </a:xfrm>
          <a:prstGeom prst="arc">
            <a:avLst>
              <a:gd name="adj1" fmla="val 6375916"/>
              <a:gd name="adj2" fmla="val 4453969"/>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1" name="椭圆 30"/>
          <p:cNvSpPr/>
          <p:nvPr>
            <p:custDataLst>
              <p:tags r:id="rId9"/>
            </p:custDataLst>
          </p:nvPr>
        </p:nvSpPr>
        <p:spPr>
          <a:xfrm>
            <a:off x="199802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1</a:t>
            </a:r>
            <a:endParaRPr lang="en-US" altLang="zh-CN">
              <a:solidFill>
                <a:schemeClr val="tx1">
                  <a:lumMod val="85000"/>
                  <a:lumOff val="15000"/>
                </a:schemeClr>
              </a:solidFill>
              <a:latin typeface="+mn-ea"/>
              <a:cs typeface="+mn-ea"/>
              <a:sym typeface="+mn-ea"/>
            </a:endParaRPr>
          </a:p>
        </p:txBody>
      </p:sp>
      <p:sp>
        <p:nvSpPr>
          <p:cNvPr id="32" name="矩形 31"/>
          <p:cNvSpPr/>
          <p:nvPr>
            <p:custDataLst>
              <p:tags r:id="rId10"/>
            </p:custDataLst>
          </p:nvPr>
        </p:nvSpPr>
        <p:spPr>
          <a:xfrm>
            <a:off x="452405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用户可以通过手机远程控制空调，提前开启空调，到家即可享受舒适的温度。据调查，70%的用户认为远程控制功能提高了生活的便利性。</a:t>
            </a:r>
            <a:endParaRPr lang="zh-CN" altLang="en-US" sz="1400" dirty="0">
              <a:solidFill>
                <a:schemeClr val="tx1">
                  <a:lumMod val="85000"/>
                  <a:lumOff val="15000"/>
                </a:schemeClr>
              </a:solidFill>
              <a:latin typeface="+mn-ea"/>
              <a:cs typeface="+mn-ea"/>
            </a:endParaRPr>
          </a:p>
        </p:txBody>
      </p:sp>
      <p:sp>
        <p:nvSpPr>
          <p:cNvPr id="33" name="矩形 32"/>
          <p:cNvSpPr/>
          <p:nvPr>
            <p:custDataLst>
              <p:tags r:id="rId11"/>
            </p:custDataLst>
          </p:nvPr>
        </p:nvSpPr>
        <p:spPr>
          <a:xfrm>
            <a:off x="4630738" y="3928642"/>
            <a:ext cx="2928620"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远程控制与提前开启</a:t>
            </a:r>
            <a:endParaRPr lang="zh-CN" altLang="en-US" sz="2000" b="1" dirty="0">
              <a:solidFill>
                <a:schemeClr val="accent1"/>
              </a:solidFill>
              <a:latin typeface="+mn-ea"/>
              <a:cs typeface="+mn-ea"/>
            </a:endParaRPr>
          </a:p>
        </p:txBody>
      </p:sp>
      <p:sp>
        <p:nvSpPr>
          <p:cNvPr id="34" name="弧形 33"/>
          <p:cNvSpPr/>
          <p:nvPr>
            <p:custDataLst>
              <p:tags r:id="rId12"/>
            </p:custDataLst>
          </p:nvPr>
        </p:nvSpPr>
        <p:spPr>
          <a:xfrm>
            <a:off x="5136833" y="1515642"/>
            <a:ext cx="1916430" cy="1916430"/>
          </a:xfrm>
          <a:prstGeom prst="arc">
            <a:avLst>
              <a:gd name="adj1" fmla="val 6375851"/>
              <a:gd name="adj2" fmla="val 4457771"/>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5" name="椭圆 34"/>
          <p:cNvSpPr/>
          <p:nvPr>
            <p:custDataLst>
              <p:tags r:id="rId13"/>
            </p:custDataLst>
          </p:nvPr>
        </p:nvSpPr>
        <p:spPr>
          <a:xfrm>
            <a:off x="582707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2</a:t>
            </a:r>
            <a:endParaRPr lang="en-US" altLang="zh-CN">
              <a:solidFill>
                <a:schemeClr val="tx1">
                  <a:lumMod val="85000"/>
                  <a:lumOff val="15000"/>
                </a:schemeClr>
              </a:solidFill>
              <a:latin typeface="+mn-ea"/>
              <a:cs typeface="+mn-ea"/>
              <a:sym typeface="+mn-ea"/>
            </a:endParaRPr>
          </a:p>
        </p:txBody>
      </p:sp>
      <p:sp>
        <p:nvSpPr>
          <p:cNvPr id="36" name="矩形 35"/>
          <p:cNvSpPr/>
          <p:nvPr>
            <p:custDataLst>
              <p:tags r:id="rId14"/>
            </p:custDataLst>
          </p:nvPr>
        </p:nvSpPr>
        <p:spPr>
          <a:xfrm>
            <a:off x="835437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支持多协议互通，实现跨品牌设备的统一控制。无论家中使用的是何种品牌的家电，都能轻松实现联动，构建智能化的家居生态。</a:t>
            </a:r>
            <a:endParaRPr lang="zh-CN" altLang="en-US" sz="1400" dirty="0">
              <a:solidFill>
                <a:schemeClr val="tx1">
                  <a:lumMod val="85000"/>
                  <a:lumOff val="15000"/>
                </a:schemeClr>
              </a:solidFill>
              <a:latin typeface="+mn-ea"/>
              <a:cs typeface="+mn-ea"/>
            </a:endParaRPr>
          </a:p>
        </p:txBody>
      </p:sp>
      <p:sp>
        <p:nvSpPr>
          <p:cNvPr id="37" name="矩形 36"/>
          <p:cNvSpPr/>
          <p:nvPr>
            <p:custDataLst>
              <p:tags r:id="rId15"/>
            </p:custDataLst>
          </p:nvPr>
        </p:nvSpPr>
        <p:spPr>
          <a:xfrm>
            <a:off x="8353108" y="3928642"/>
            <a:ext cx="3145154"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多品牌设备兼容</a:t>
            </a:r>
            <a:endParaRPr lang="zh-CN" altLang="en-US" sz="2000" b="1" dirty="0">
              <a:solidFill>
                <a:schemeClr val="accent1"/>
              </a:solidFill>
              <a:latin typeface="+mn-ea"/>
              <a:cs typeface="+mn-ea"/>
            </a:endParaRPr>
          </a:p>
        </p:txBody>
      </p:sp>
      <p:sp>
        <p:nvSpPr>
          <p:cNvPr id="38" name="弧形 37"/>
          <p:cNvSpPr/>
          <p:nvPr>
            <p:custDataLst>
              <p:tags r:id="rId16"/>
            </p:custDataLst>
          </p:nvPr>
        </p:nvSpPr>
        <p:spPr>
          <a:xfrm>
            <a:off x="8967153" y="1515642"/>
            <a:ext cx="1916430" cy="1916430"/>
          </a:xfrm>
          <a:prstGeom prst="arc">
            <a:avLst>
              <a:gd name="adj1" fmla="val 6392578"/>
              <a:gd name="adj2" fmla="val 4437989"/>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9" name="椭圆 38"/>
          <p:cNvSpPr/>
          <p:nvPr>
            <p:custDataLst>
              <p:tags r:id="rId17"/>
            </p:custDataLst>
          </p:nvPr>
        </p:nvSpPr>
        <p:spPr>
          <a:xfrm>
            <a:off x="965739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3</a:t>
            </a:r>
            <a:endParaRPr lang="en-US" altLang="zh-CN">
              <a:solidFill>
                <a:schemeClr val="tx1">
                  <a:lumMod val="85000"/>
                  <a:lumOff val="15000"/>
                </a:schemeClr>
              </a:solidFill>
              <a:latin typeface="+mn-ea"/>
              <a:cs typeface="+mn-ea"/>
              <a:sym typeface="+mn-ea"/>
            </a:endParaRPr>
          </a:p>
        </p:txBody>
      </p:sp>
      <p:pic>
        <p:nvPicPr>
          <p:cNvPr id="40" name="图片 13" descr="32313538333630393b32313538333732303bcad5b2d8bfceb3cc"/>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9635808" y="2221762"/>
            <a:ext cx="579600" cy="579600"/>
          </a:xfrm>
          <a:prstGeom prst="rect">
            <a:avLst/>
          </a:prstGeom>
        </p:spPr>
      </p:pic>
      <p:pic>
        <p:nvPicPr>
          <p:cNvPr id="41" name="图片 14" descr="32313538333630393b32313538333732313bb6fac2f3"/>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5805488" y="2184932"/>
            <a:ext cx="579600" cy="579600"/>
          </a:xfrm>
          <a:prstGeom prst="rect">
            <a:avLst/>
          </a:prstGeom>
        </p:spPr>
      </p:pic>
      <p:cxnSp>
        <p:nvCxnSpPr>
          <p:cNvPr id="42" name="直接连接符 41"/>
          <p:cNvCxnSpPr/>
          <p:nvPr>
            <p:custDataLst>
              <p:tags r:id="rId24"/>
            </p:custDataLst>
          </p:nvPr>
        </p:nvCxnSpPr>
        <p:spPr>
          <a:xfrm>
            <a:off x="7059613" y="2473857"/>
            <a:ext cx="1908000"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Tree>
    <p:custDataLst>
      <p:tags r:id="rId2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冰箱：食材管理的AI中枢</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03</a:t>
            </a:r>
            <a:endParaRPr lang="zh-CN" altLang="en-US"/>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en-US" altLang="zh-CN"/>
              <a:t>3.1 </a:t>
            </a:r>
            <a:r>
              <a:rPr lang="zh-CN" altLang="en-US"/>
              <a:t>智能库存管理：从存储到规划</a:t>
            </a:r>
            <a:endParaRPr lang="zh-CN" altLang="en-US"/>
          </a:p>
        </p:txBody>
      </p:sp>
      <p:sp>
        <p:nvSpPr>
          <p:cNvPr id="8" name="矩形 7"/>
          <p:cNvSpPr/>
          <p:nvPr>
            <p:custDataLst>
              <p:tags r:id="rId2"/>
            </p:custDataLst>
          </p:nvPr>
        </p:nvSpPr>
        <p:spPr>
          <a:xfrm>
            <a:off x="901061" y="3737264"/>
            <a:ext cx="2159956" cy="1132297"/>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200" kern="0">
                <a:ln>
                  <a:noFill/>
                  <a:prstDash val="sysDot"/>
                </a:ln>
                <a:solidFill>
                  <a:schemeClr val="tx1">
                    <a:lumMod val="85000"/>
                    <a:lumOff val="15000"/>
                  </a:schemeClr>
                </a:solidFill>
                <a:latin typeface="+mn-ea"/>
                <a:cs typeface="+mn-ea"/>
              </a:rPr>
              <a:t>借助先进的AI技术，冰箱能够精准识别存储食材的种类，识别准确率高达95%以上，为后续的库存管理和规划提供基础。</a:t>
            </a:r>
            <a:endParaRPr lang="zh-CN" altLang="en-US" sz="1200" kern="0">
              <a:ln>
                <a:noFill/>
                <a:prstDash val="sysDot"/>
              </a:ln>
              <a:solidFill>
                <a:schemeClr val="tx1">
                  <a:lumMod val="85000"/>
                  <a:lumOff val="15000"/>
                </a:schemeClr>
              </a:solidFill>
              <a:latin typeface="+mn-ea"/>
              <a:cs typeface="+mn-ea"/>
            </a:endParaRPr>
          </a:p>
        </p:txBody>
      </p:sp>
      <p:sp>
        <p:nvSpPr>
          <p:cNvPr id="9" name="矩形 8"/>
          <p:cNvSpPr/>
          <p:nvPr>
            <p:custDataLst>
              <p:tags r:id="rId3"/>
            </p:custDataLst>
          </p:nvPr>
        </p:nvSpPr>
        <p:spPr>
          <a:xfrm>
            <a:off x="901061" y="3055923"/>
            <a:ext cx="2159956" cy="591101"/>
          </a:xfrm>
          <a:prstGeom prst="rect">
            <a:avLst/>
          </a:prstGeom>
          <a:noFill/>
        </p:spPr>
        <p:txBody>
          <a:bodyPr wrap="square" lIns="0" tIns="0" rIns="0" bIns="0" rtlCol="0" anchor="b">
            <a:noAutofit/>
          </a:bodyPr>
          <a:p>
            <a:pPr>
              <a:spcBef>
                <a:spcPct val="0"/>
              </a:spcBef>
              <a:spcAft>
                <a:spcPct val="0"/>
              </a:spcAft>
            </a:pPr>
            <a:r>
              <a:rPr lang="zh-CN" altLang="en-US" sz="1700" b="1" kern="0">
                <a:solidFill>
                  <a:schemeClr val="accent1"/>
                </a:solidFill>
                <a:latin typeface="+mn-ea"/>
                <a:cs typeface="+mn-ea"/>
              </a:rPr>
              <a:t>精准食材识别</a:t>
            </a:r>
            <a:endParaRPr lang="zh-CN" altLang="en-US" sz="1700" b="1" kern="0">
              <a:solidFill>
                <a:schemeClr val="accent1"/>
              </a:solidFill>
              <a:latin typeface="+mn-ea"/>
              <a:cs typeface="+mn-ea"/>
            </a:endParaRPr>
          </a:p>
        </p:txBody>
      </p:sp>
      <p:sp>
        <p:nvSpPr>
          <p:cNvPr id="13" name="矩形 12"/>
          <p:cNvSpPr/>
          <p:nvPr>
            <p:custDataLst>
              <p:tags r:id="rId4"/>
            </p:custDataLst>
          </p:nvPr>
        </p:nvSpPr>
        <p:spPr>
          <a:xfrm>
            <a:off x="901061" y="1801824"/>
            <a:ext cx="1325181" cy="991613"/>
          </a:xfrm>
          <a:prstGeom prst="rect">
            <a:avLst/>
          </a:prstGeom>
          <a:noFill/>
        </p:spPr>
        <p:txBody>
          <a:bodyPr wrap="none" lIns="0" tIns="0" rIns="0" bIns="0" rtlCol="0" anchor="ctr">
            <a:normAutofit fontScale="80000"/>
          </a:bodyPr>
          <a:p>
            <a:pPr>
              <a:spcBef>
                <a:spcPct val="0"/>
              </a:spcBef>
              <a:spcAft>
                <a:spcPct val="0"/>
              </a:spcAft>
            </a:pPr>
            <a:r>
              <a:rPr lang="en-US" altLang="zh-CN" sz="7200" b="1" kern="0">
                <a:solidFill>
                  <a:schemeClr val="accent1"/>
                </a:solidFill>
                <a:latin typeface="+mn-ea"/>
                <a:cs typeface="+mn-ea"/>
              </a:rPr>
              <a:t>01</a:t>
            </a:r>
            <a:endParaRPr lang="zh-CN" altLang="en-US" sz="7200" b="1" kern="0">
              <a:solidFill>
                <a:schemeClr val="accent1"/>
              </a:solidFill>
              <a:latin typeface="+mn-ea"/>
              <a:cs typeface="+mn-ea"/>
            </a:endParaRPr>
          </a:p>
        </p:txBody>
      </p:sp>
      <p:sp>
        <p:nvSpPr>
          <p:cNvPr id="16" name="矩形 15"/>
          <p:cNvSpPr/>
          <p:nvPr>
            <p:custDataLst>
              <p:tags r:id="rId5"/>
            </p:custDataLst>
          </p:nvPr>
        </p:nvSpPr>
        <p:spPr>
          <a:xfrm>
            <a:off x="3707704" y="3737264"/>
            <a:ext cx="2159956" cy="1132297"/>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200" kern="0">
                <a:ln>
                  <a:noFill/>
                  <a:prstDash val="sysDot"/>
                </a:ln>
                <a:solidFill>
                  <a:schemeClr val="tx1">
                    <a:lumMod val="85000"/>
                    <a:lumOff val="15000"/>
                  </a:schemeClr>
                </a:solidFill>
                <a:latin typeface="+mn-ea"/>
                <a:cs typeface="+mn-ea"/>
              </a:rPr>
              <a:t>实时监控食材的保质期，当食材临近过期时，提前3 - 5天发出提醒，避免食物浪费。</a:t>
            </a:r>
            <a:endParaRPr lang="zh-CN" altLang="en-US" sz="1200" kern="0">
              <a:ln>
                <a:noFill/>
                <a:prstDash val="sysDot"/>
              </a:ln>
              <a:solidFill>
                <a:schemeClr val="tx1">
                  <a:lumMod val="85000"/>
                  <a:lumOff val="15000"/>
                </a:schemeClr>
              </a:solidFill>
              <a:latin typeface="+mn-ea"/>
              <a:cs typeface="+mn-ea"/>
            </a:endParaRPr>
          </a:p>
        </p:txBody>
      </p:sp>
      <p:sp>
        <p:nvSpPr>
          <p:cNvPr id="17" name="矩形 16"/>
          <p:cNvSpPr/>
          <p:nvPr>
            <p:custDataLst>
              <p:tags r:id="rId6"/>
            </p:custDataLst>
          </p:nvPr>
        </p:nvSpPr>
        <p:spPr>
          <a:xfrm>
            <a:off x="3707704" y="3055923"/>
            <a:ext cx="2159956" cy="591101"/>
          </a:xfrm>
          <a:prstGeom prst="rect">
            <a:avLst/>
          </a:prstGeom>
          <a:noFill/>
        </p:spPr>
        <p:txBody>
          <a:bodyPr wrap="square" lIns="0" tIns="0" rIns="0" bIns="0" rtlCol="0" anchor="b">
            <a:noAutofit/>
          </a:bodyPr>
          <a:p>
            <a:pPr>
              <a:spcBef>
                <a:spcPct val="0"/>
              </a:spcBef>
              <a:spcAft>
                <a:spcPct val="0"/>
              </a:spcAft>
            </a:pPr>
            <a:r>
              <a:rPr lang="zh-CN" altLang="en-US" sz="1700" b="1" kern="0">
                <a:solidFill>
                  <a:schemeClr val="accent1"/>
                </a:solidFill>
                <a:latin typeface="+mn-ea"/>
                <a:cs typeface="+mn-ea"/>
              </a:rPr>
              <a:t>保质期监控提醒</a:t>
            </a:r>
            <a:endParaRPr lang="zh-CN" altLang="en-US" sz="1700" b="1" kern="0">
              <a:solidFill>
                <a:schemeClr val="accent1"/>
              </a:solidFill>
              <a:latin typeface="+mn-ea"/>
              <a:cs typeface="+mn-ea"/>
            </a:endParaRPr>
          </a:p>
        </p:txBody>
      </p:sp>
      <p:sp>
        <p:nvSpPr>
          <p:cNvPr id="18" name="矩形 17"/>
          <p:cNvSpPr/>
          <p:nvPr>
            <p:custDataLst>
              <p:tags r:id="rId7"/>
            </p:custDataLst>
          </p:nvPr>
        </p:nvSpPr>
        <p:spPr>
          <a:xfrm>
            <a:off x="3707704" y="1801824"/>
            <a:ext cx="1325181" cy="991613"/>
          </a:xfrm>
          <a:prstGeom prst="rect">
            <a:avLst/>
          </a:prstGeom>
          <a:noFill/>
        </p:spPr>
        <p:txBody>
          <a:bodyPr wrap="none" lIns="0" tIns="0" rIns="0" bIns="0" rtlCol="0" anchor="ctr">
            <a:normAutofit fontScale="80000"/>
          </a:bodyPr>
          <a:p>
            <a:pPr>
              <a:spcBef>
                <a:spcPct val="0"/>
              </a:spcBef>
              <a:spcAft>
                <a:spcPct val="0"/>
              </a:spcAft>
            </a:pPr>
            <a:r>
              <a:rPr lang="en-US" altLang="zh-CN" sz="7200" b="1" kern="0" dirty="0">
                <a:solidFill>
                  <a:schemeClr val="accent1"/>
                </a:solidFill>
                <a:latin typeface="+mn-ea"/>
                <a:cs typeface="+mn-ea"/>
              </a:rPr>
              <a:t>02</a:t>
            </a:r>
            <a:endParaRPr lang="zh-CN" altLang="en-US" sz="7200" b="1" kern="0" dirty="0">
              <a:solidFill>
                <a:schemeClr val="accent1"/>
              </a:solidFill>
              <a:latin typeface="+mn-ea"/>
              <a:cs typeface="+mn-ea"/>
            </a:endParaRPr>
          </a:p>
        </p:txBody>
      </p:sp>
      <p:sp>
        <p:nvSpPr>
          <p:cNvPr id="20" name="矩形 19"/>
          <p:cNvSpPr/>
          <p:nvPr>
            <p:custDataLst>
              <p:tags r:id="rId8"/>
            </p:custDataLst>
          </p:nvPr>
        </p:nvSpPr>
        <p:spPr>
          <a:xfrm>
            <a:off x="6513712" y="3737264"/>
            <a:ext cx="2159956" cy="1132297"/>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200" kern="0">
                <a:ln>
                  <a:noFill/>
                  <a:prstDash val="sysDot"/>
                </a:ln>
                <a:solidFill>
                  <a:schemeClr val="tx1">
                    <a:lumMod val="85000"/>
                    <a:lumOff val="15000"/>
                  </a:schemeClr>
                </a:solidFill>
                <a:latin typeface="+mn-ea"/>
                <a:cs typeface="+mn-ea"/>
              </a:rPr>
              <a:t>根据库存情况和用户的饮食习惯，自动生成购物清单，方便用户采购，节省时间和精力。</a:t>
            </a:r>
            <a:endParaRPr lang="zh-CN" altLang="en-US" sz="1200" kern="0">
              <a:ln>
                <a:noFill/>
                <a:prstDash val="sysDot"/>
              </a:ln>
              <a:solidFill>
                <a:schemeClr val="tx1">
                  <a:lumMod val="85000"/>
                  <a:lumOff val="15000"/>
                </a:schemeClr>
              </a:solidFill>
              <a:latin typeface="+mn-ea"/>
              <a:cs typeface="+mn-ea"/>
            </a:endParaRPr>
          </a:p>
        </p:txBody>
      </p:sp>
      <p:sp>
        <p:nvSpPr>
          <p:cNvPr id="21" name="矩形 20"/>
          <p:cNvSpPr/>
          <p:nvPr>
            <p:custDataLst>
              <p:tags r:id="rId9"/>
            </p:custDataLst>
          </p:nvPr>
        </p:nvSpPr>
        <p:spPr>
          <a:xfrm>
            <a:off x="6513712" y="3055923"/>
            <a:ext cx="2159956" cy="591101"/>
          </a:xfrm>
          <a:prstGeom prst="rect">
            <a:avLst/>
          </a:prstGeom>
          <a:noFill/>
        </p:spPr>
        <p:txBody>
          <a:bodyPr wrap="square" lIns="0" tIns="0" rIns="0" bIns="0" rtlCol="0" anchor="b">
            <a:noAutofit/>
          </a:bodyPr>
          <a:p>
            <a:pPr>
              <a:spcBef>
                <a:spcPct val="0"/>
              </a:spcBef>
              <a:spcAft>
                <a:spcPct val="0"/>
              </a:spcAft>
            </a:pPr>
            <a:r>
              <a:rPr lang="zh-CN" altLang="en-US" sz="1700" b="1" kern="0">
                <a:solidFill>
                  <a:schemeClr val="accent1"/>
                </a:solidFill>
                <a:latin typeface="+mn-ea"/>
                <a:cs typeface="+mn-ea"/>
              </a:rPr>
              <a:t>自动购物清单生成</a:t>
            </a:r>
            <a:endParaRPr lang="zh-CN" altLang="en-US" sz="1700" b="1" kern="0">
              <a:solidFill>
                <a:schemeClr val="accent1"/>
              </a:solidFill>
              <a:latin typeface="+mn-ea"/>
              <a:cs typeface="+mn-ea"/>
            </a:endParaRPr>
          </a:p>
        </p:txBody>
      </p:sp>
      <p:sp>
        <p:nvSpPr>
          <p:cNvPr id="22" name="矩形 21"/>
          <p:cNvSpPr/>
          <p:nvPr>
            <p:custDataLst>
              <p:tags r:id="rId10"/>
            </p:custDataLst>
          </p:nvPr>
        </p:nvSpPr>
        <p:spPr>
          <a:xfrm>
            <a:off x="6513712" y="1801824"/>
            <a:ext cx="1325181" cy="991613"/>
          </a:xfrm>
          <a:prstGeom prst="rect">
            <a:avLst/>
          </a:prstGeom>
          <a:noFill/>
        </p:spPr>
        <p:txBody>
          <a:bodyPr wrap="none" lIns="0" tIns="0" rIns="0" bIns="0" rtlCol="0" anchor="ctr">
            <a:normAutofit fontScale="80000"/>
          </a:bodyPr>
          <a:p>
            <a:pPr>
              <a:spcBef>
                <a:spcPct val="0"/>
              </a:spcBef>
              <a:spcAft>
                <a:spcPct val="0"/>
              </a:spcAft>
            </a:pPr>
            <a:r>
              <a:rPr lang="en-US" altLang="zh-CN" sz="7200" b="1" kern="0" dirty="0">
                <a:solidFill>
                  <a:schemeClr val="accent1"/>
                </a:solidFill>
                <a:latin typeface="+mn-ea"/>
                <a:cs typeface="+mn-ea"/>
              </a:rPr>
              <a:t>03</a:t>
            </a:r>
            <a:endParaRPr lang="zh-CN" altLang="en-US" sz="7200" b="1" kern="0" dirty="0">
              <a:solidFill>
                <a:schemeClr val="accent1"/>
              </a:solidFill>
              <a:latin typeface="+mn-ea"/>
              <a:cs typeface="+mn-ea"/>
            </a:endParaRPr>
          </a:p>
        </p:txBody>
      </p:sp>
      <p:sp>
        <p:nvSpPr>
          <p:cNvPr id="24" name="矩形 23"/>
          <p:cNvSpPr/>
          <p:nvPr>
            <p:custDataLst>
              <p:tags r:id="rId11"/>
            </p:custDataLst>
          </p:nvPr>
        </p:nvSpPr>
        <p:spPr>
          <a:xfrm>
            <a:off x="9336864" y="3737264"/>
            <a:ext cx="2159956" cy="1132297"/>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200" kern="0">
                <a:ln>
                  <a:noFill/>
                  <a:prstDash val="sysDot"/>
                </a:ln>
                <a:solidFill>
                  <a:schemeClr val="tx1">
                    <a:lumMod val="85000"/>
                    <a:lumOff val="15000"/>
                  </a:schemeClr>
                </a:solidFill>
                <a:latin typeface="+mn-ea"/>
                <a:cs typeface="+mn-ea"/>
              </a:rPr>
              <a:t>结合库存食材和用户的健康数据，如体重、血压等，为用户定制个性化的健康菜谱，每周可提供5 - 7道不同的菜品。</a:t>
            </a:r>
            <a:endParaRPr lang="zh-CN" altLang="en-US" sz="1200" kern="0">
              <a:ln>
                <a:noFill/>
                <a:prstDash val="sysDot"/>
              </a:ln>
              <a:solidFill>
                <a:schemeClr val="tx1">
                  <a:lumMod val="85000"/>
                  <a:lumOff val="15000"/>
                </a:schemeClr>
              </a:solidFill>
              <a:latin typeface="+mn-ea"/>
              <a:cs typeface="+mn-ea"/>
            </a:endParaRPr>
          </a:p>
        </p:txBody>
      </p:sp>
      <p:sp>
        <p:nvSpPr>
          <p:cNvPr id="25" name="矩形 24"/>
          <p:cNvSpPr/>
          <p:nvPr>
            <p:custDataLst>
              <p:tags r:id="rId12"/>
            </p:custDataLst>
          </p:nvPr>
        </p:nvSpPr>
        <p:spPr>
          <a:xfrm>
            <a:off x="9336864" y="3055923"/>
            <a:ext cx="2159956" cy="591101"/>
          </a:xfrm>
          <a:prstGeom prst="rect">
            <a:avLst/>
          </a:prstGeom>
          <a:noFill/>
        </p:spPr>
        <p:txBody>
          <a:bodyPr wrap="square" lIns="0" tIns="0" rIns="0" bIns="0" rtlCol="0" anchor="b">
            <a:noAutofit/>
          </a:bodyPr>
          <a:p>
            <a:pPr>
              <a:spcBef>
                <a:spcPct val="0"/>
              </a:spcBef>
              <a:spcAft>
                <a:spcPct val="0"/>
              </a:spcAft>
            </a:pPr>
            <a:r>
              <a:rPr lang="zh-CN" altLang="en-US" sz="1700" b="1" kern="0">
                <a:solidFill>
                  <a:schemeClr val="accent1"/>
                </a:solidFill>
                <a:latin typeface="+mn-ea"/>
                <a:cs typeface="+mn-ea"/>
              </a:rPr>
              <a:t>健康菜谱定制</a:t>
            </a:r>
            <a:endParaRPr lang="zh-CN" altLang="en-US" sz="1700" b="1" kern="0">
              <a:solidFill>
                <a:schemeClr val="accent1"/>
              </a:solidFill>
              <a:latin typeface="+mn-ea"/>
              <a:cs typeface="+mn-ea"/>
            </a:endParaRPr>
          </a:p>
        </p:txBody>
      </p:sp>
      <p:sp>
        <p:nvSpPr>
          <p:cNvPr id="26" name="矩形 25"/>
          <p:cNvSpPr/>
          <p:nvPr>
            <p:custDataLst>
              <p:tags r:id="rId13"/>
            </p:custDataLst>
          </p:nvPr>
        </p:nvSpPr>
        <p:spPr>
          <a:xfrm>
            <a:off x="9336864" y="1801824"/>
            <a:ext cx="1325181" cy="991613"/>
          </a:xfrm>
          <a:prstGeom prst="rect">
            <a:avLst/>
          </a:prstGeom>
          <a:noFill/>
        </p:spPr>
        <p:txBody>
          <a:bodyPr wrap="none" lIns="0" tIns="0" rIns="0" bIns="0" rtlCol="0" anchor="ctr">
            <a:normAutofit fontScale="80000"/>
          </a:bodyPr>
          <a:p>
            <a:pPr>
              <a:spcBef>
                <a:spcPct val="0"/>
              </a:spcBef>
              <a:spcAft>
                <a:spcPct val="0"/>
              </a:spcAft>
            </a:pPr>
            <a:r>
              <a:rPr lang="en-US" altLang="zh-CN" sz="7200" b="1" kern="0">
                <a:solidFill>
                  <a:schemeClr val="accent1"/>
                </a:solidFill>
                <a:latin typeface="+mn-ea"/>
                <a:cs typeface="+mn-ea"/>
              </a:rPr>
              <a:t>04</a:t>
            </a:r>
            <a:endParaRPr lang="zh-CN" altLang="en-US" sz="7200" b="1" kern="0">
              <a:solidFill>
                <a:schemeClr val="accent1"/>
              </a:solidFill>
              <a:latin typeface="+mn-ea"/>
              <a:cs typeface="+mn-ea"/>
            </a:endParaRPr>
          </a:p>
        </p:txBody>
      </p:sp>
      <p:cxnSp>
        <p:nvCxnSpPr>
          <p:cNvPr id="35" name="直接连接符 34"/>
          <p:cNvCxnSpPr/>
          <p:nvPr>
            <p:custDataLst>
              <p:tags r:id="rId14"/>
            </p:custDataLst>
          </p:nvPr>
        </p:nvCxnSpPr>
        <p:spPr>
          <a:xfrm>
            <a:off x="695960" y="1801824"/>
            <a:ext cx="0" cy="4427087"/>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custDataLst>
              <p:tags r:id="rId15"/>
            </p:custDataLst>
          </p:nvPr>
        </p:nvCxnSpPr>
        <p:spPr>
          <a:xfrm>
            <a:off x="3501968" y="1801824"/>
            <a:ext cx="0" cy="4427087"/>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custDataLst>
              <p:tags r:id="rId16"/>
            </p:custDataLst>
          </p:nvPr>
        </p:nvCxnSpPr>
        <p:spPr>
          <a:xfrm>
            <a:off x="6307976" y="1801824"/>
            <a:ext cx="0" cy="4427087"/>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custDataLst>
              <p:tags r:id="rId17"/>
            </p:custDataLst>
          </p:nvPr>
        </p:nvCxnSpPr>
        <p:spPr>
          <a:xfrm>
            <a:off x="9131763" y="1801824"/>
            <a:ext cx="0" cy="4427087"/>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pic>
        <p:nvPicPr>
          <p:cNvPr id="39" name="图片 38" descr="/data/temp/45816951-3091-11f0-a3a3-bee6ca4ab640.jpg@base@tag=imgScale&amp;m=1&amp;w=600&amp;h=360&amp;q=9545816951-3091-11f0-a3a3-bee6ca4ab640"/>
          <p:cNvPicPr>
            <a:picLocks noChangeAspect="1"/>
          </p:cNvPicPr>
          <p:nvPr>
            <p:custDataLst>
              <p:tags r:id="rId18"/>
            </p:custDataLst>
          </p:nvPr>
        </p:nvPicPr>
        <p:blipFill rotWithShape="1">
          <a:blip r:embed="rId19"/>
          <a:srcRect t="8917" b="8917"/>
          <a:stretch>
            <a:fillRect/>
          </a:stretch>
        </p:blipFill>
        <p:spPr>
          <a:xfrm>
            <a:off x="901061" y="4915165"/>
            <a:ext cx="2159956" cy="1295974"/>
          </a:xfrm>
          <a:prstGeom prst="rect">
            <a:avLst/>
          </a:prstGeom>
          <a:solidFill>
            <a:schemeClr val="accent1"/>
          </a:solidFill>
          <a:ln>
            <a:solidFill>
              <a:schemeClr val="accent1">
                <a:alpha val="20000"/>
              </a:schemeClr>
            </a:solidFill>
          </a:ln>
        </p:spPr>
      </p:pic>
      <p:pic>
        <p:nvPicPr>
          <p:cNvPr id="40" name="图片 39" descr="/data/temp/458169c1-3091-11f0-a3a3-bee6ca4ab640.jpg@base@tag=imgScale&amp;m=1&amp;w=600&amp;h=360&amp;q=95458169c1-3091-11f0-a3a3-bee6ca4ab640"/>
          <p:cNvPicPr>
            <a:picLocks noChangeAspect="1"/>
          </p:cNvPicPr>
          <p:nvPr>
            <p:custDataLst>
              <p:tags r:id="rId20"/>
            </p:custDataLst>
          </p:nvPr>
        </p:nvPicPr>
        <p:blipFill rotWithShape="1">
          <a:blip r:embed="rId21"/>
          <a:srcRect t="4833" b="4833"/>
          <a:stretch>
            <a:fillRect/>
          </a:stretch>
        </p:blipFill>
        <p:spPr>
          <a:xfrm>
            <a:off x="3707704" y="4915165"/>
            <a:ext cx="2159956" cy="1295974"/>
          </a:xfrm>
          <a:prstGeom prst="rect">
            <a:avLst/>
          </a:prstGeom>
          <a:solidFill>
            <a:schemeClr val="accent1"/>
          </a:solidFill>
          <a:ln>
            <a:solidFill>
              <a:schemeClr val="accent1">
                <a:alpha val="20000"/>
              </a:schemeClr>
            </a:solidFill>
          </a:ln>
        </p:spPr>
      </p:pic>
      <p:pic>
        <p:nvPicPr>
          <p:cNvPr id="41" name="图片 40" descr="/data/temp/458169c8-3091-11f0-a3a3-bee6ca4ab640.jpg@base@tag=imgScale&amp;m=1&amp;w=600&amp;h=360&amp;q=95458169c8-3091-11f0-a3a3-bee6ca4ab640"/>
          <p:cNvPicPr>
            <a:picLocks noChangeAspect="1"/>
          </p:cNvPicPr>
          <p:nvPr>
            <p:custDataLst>
              <p:tags r:id="rId22"/>
            </p:custDataLst>
          </p:nvPr>
        </p:nvPicPr>
        <p:blipFill rotWithShape="1">
          <a:blip r:embed="rId23"/>
          <a:srcRect t="10694" b="6806"/>
          <a:stretch>
            <a:fillRect/>
          </a:stretch>
        </p:blipFill>
        <p:spPr>
          <a:xfrm>
            <a:off x="6513712" y="4915165"/>
            <a:ext cx="2159956" cy="1295974"/>
          </a:xfrm>
          <a:prstGeom prst="rect">
            <a:avLst/>
          </a:prstGeom>
          <a:solidFill>
            <a:schemeClr val="accent1"/>
          </a:solidFill>
          <a:ln>
            <a:solidFill>
              <a:schemeClr val="accent1">
                <a:alpha val="20000"/>
              </a:schemeClr>
            </a:solidFill>
          </a:ln>
        </p:spPr>
      </p:pic>
      <p:pic>
        <p:nvPicPr>
          <p:cNvPr id="42" name="图片 41" descr="/data/temp/45816b26-3091-11f0-a3a3-bee6ca4ab640.jpg@base@tag=imgScale&amp;m=1&amp;w=600&amp;h=360&amp;q=9545816b26-3091-11f0-a3a3-bee6ca4ab640"/>
          <p:cNvPicPr>
            <a:picLocks noChangeAspect="1"/>
          </p:cNvPicPr>
          <p:nvPr>
            <p:custDataLst>
              <p:tags r:id="rId24"/>
            </p:custDataLst>
          </p:nvPr>
        </p:nvPicPr>
        <p:blipFill rotWithShape="1">
          <a:blip r:embed="rId25"/>
          <a:srcRect l="10873" t="12222" r="10873" b="8611"/>
          <a:stretch>
            <a:fillRect/>
          </a:stretch>
        </p:blipFill>
        <p:spPr>
          <a:xfrm>
            <a:off x="9336864" y="4915165"/>
            <a:ext cx="2159956" cy="1295974"/>
          </a:xfrm>
          <a:prstGeom prst="rect">
            <a:avLst/>
          </a:prstGeom>
          <a:solidFill>
            <a:schemeClr val="accent1"/>
          </a:solidFill>
          <a:ln>
            <a:solidFill>
              <a:schemeClr val="accent1">
                <a:alpha val="20000"/>
              </a:schemeClr>
            </a:solidFill>
          </a:ln>
        </p:spPr>
      </p:pic>
    </p:spTree>
    <p:custDataLst>
      <p:tags r:id="rId26"/>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形状 17"/>
          <p:cNvSpPr/>
          <p:nvPr>
            <p:custDataLst>
              <p:tags r:id="rId1"/>
            </p:custDataLst>
          </p:nvPr>
        </p:nvSpPr>
        <p:spPr>
          <a:xfrm rot="21342100">
            <a:off x="7469116" y="1289275"/>
            <a:ext cx="3626875" cy="4563048"/>
          </a:xfrm>
          <a:custGeom>
            <a:avLst/>
            <a:gdLst>
              <a:gd name="connsiteX0" fmla="*/ 51465 w 3626875"/>
              <a:gd name="connsiteY0" fmla="*/ 0 h 4563048"/>
              <a:gd name="connsiteX1" fmla="*/ 3575410 w 3626875"/>
              <a:gd name="connsiteY1" fmla="*/ 0 h 4563048"/>
              <a:gd name="connsiteX2" fmla="*/ 3626875 w 3626875"/>
              <a:gd name="connsiteY2" fmla="*/ 51465 h 4563048"/>
              <a:gd name="connsiteX3" fmla="*/ 3626875 w 3626875"/>
              <a:gd name="connsiteY3" fmla="*/ 4511583 h 4563048"/>
              <a:gd name="connsiteX4" fmla="*/ 3575410 w 3626875"/>
              <a:gd name="connsiteY4" fmla="*/ 4563048 h 4563048"/>
              <a:gd name="connsiteX5" fmla="*/ 51465 w 3626875"/>
              <a:gd name="connsiteY5" fmla="*/ 4563048 h 4563048"/>
              <a:gd name="connsiteX6" fmla="*/ 0 w 3626875"/>
              <a:gd name="connsiteY6" fmla="*/ 4511583 h 4563048"/>
              <a:gd name="connsiteX7" fmla="*/ 0 w 3626875"/>
              <a:gd name="connsiteY7" fmla="*/ 51465 h 4563048"/>
              <a:gd name="connsiteX8" fmla="*/ 51465 w 3626875"/>
              <a:gd name="connsiteY8" fmla="*/ 0 h 4563048"/>
              <a:gd name="connsiteX9" fmla="*/ 273025 w 3626875"/>
              <a:gd name="connsiteY9" fmla="*/ 339208 h 4563048"/>
              <a:gd name="connsiteX10" fmla="*/ 273025 w 3626875"/>
              <a:gd name="connsiteY10" fmla="*/ 3588875 h 4563048"/>
              <a:gd name="connsiteX11" fmla="*/ 3353850 w 3626875"/>
              <a:gd name="connsiteY11" fmla="*/ 3588875 h 4563048"/>
              <a:gd name="connsiteX12" fmla="*/ 3353850 w 3626875"/>
              <a:gd name="connsiteY12" fmla="*/ 339208 h 4563048"/>
              <a:gd name="connsiteX13" fmla="*/ 273025 w 3626875"/>
              <a:gd name="connsiteY13" fmla="*/ 339208 h 456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26875" h="4563048">
                <a:moveTo>
                  <a:pt x="51465" y="0"/>
                </a:moveTo>
                <a:lnTo>
                  <a:pt x="3575410" y="0"/>
                </a:lnTo>
                <a:cubicBezTo>
                  <a:pt x="3603833" y="0"/>
                  <a:pt x="3626875" y="23042"/>
                  <a:pt x="3626875" y="51465"/>
                </a:cubicBezTo>
                <a:lnTo>
                  <a:pt x="3626875" y="4511583"/>
                </a:lnTo>
                <a:cubicBezTo>
                  <a:pt x="3626875" y="4540006"/>
                  <a:pt x="3603833" y="4563048"/>
                  <a:pt x="3575410" y="4563048"/>
                </a:cubicBezTo>
                <a:lnTo>
                  <a:pt x="51465" y="4563048"/>
                </a:lnTo>
                <a:cubicBezTo>
                  <a:pt x="23042" y="4563048"/>
                  <a:pt x="0" y="4540006"/>
                  <a:pt x="0" y="4511583"/>
                </a:cubicBezTo>
                <a:lnTo>
                  <a:pt x="0" y="51465"/>
                </a:lnTo>
                <a:cubicBezTo>
                  <a:pt x="0" y="23042"/>
                  <a:pt x="23042" y="0"/>
                  <a:pt x="51465" y="0"/>
                </a:cubicBezTo>
                <a:close/>
                <a:moveTo>
                  <a:pt x="273025" y="339208"/>
                </a:moveTo>
                <a:lnTo>
                  <a:pt x="273025" y="3588875"/>
                </a:lnTo>
                <a:lnTo>
                  <a:pt x="3353850" y="3588875"/>
                </a:lnTo>
                <a:lnTo>
                  <a:pt x="3353850" y="339208"/>
                </a:lnTo>
                <a:lnTo>
                  <a:pt x="273025" y="339208"/>
                </a:lnTo>
                <a:close/>
              </a:path>
            </a:pathLst>
          </a:custGeom>
          <a:solidFill>
            <a:schemeClr val="lt1">
              <a:lumMod val="100000"/>
            </a:schemeClr>
          </a:solidFill>
          <a:ln>
            <a:noFill/>
          </a:ln>
          <a:effectLst>
            <a:outerShdw blurRad="152400" dist="381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descr="/data/temp/46582d2d-3091-11f0-8648-bea868e90589.jpg@base@tag=imgScale&amp;m=1&amp;w=964&amp;h=1226&amp;q=9546582d2d-3091-11f0-8648-bea868e90589"/>
          <p:cNvPicPr>
            <a:picLocks noChangeAspect="1"/>
          </p:cNvPicPr>
          <p:nvPr>
            <p:custDataLst>
              <p:tags r:id="rId2"/>
            </p:custDataLst>
          </p:nvPr>
        </p:nvPicPr>
        <p:blipFill>
          <a:blip r:embed="rId3"/>
          <a:srcRect t="7625" b="7625"/>
          <a:stretch>
            <a:fillRect/>
          </a:stretch>
        </p:blipFill>
        <p:spPr>
          <a:xfrm rot="157750">
            <a:off x="7545194" y="1431901"/>
            <a:ext cx="3474720" cy="4417255"/>
          </a:xfrm>
          <a:custGeom>
            <a:avLst/>
            <a:gdLst>
              <a:gd name="connsiteX0" fmla="*/ 0 w 3474720"/>
              <a:gd name="connsiteY0" fmla="*/ 0 h 4417255"/>
              <a:gd name="connsiteX1" fmla="*/ 3474720 w 3474720"/>
              <a:gd name="connsiteY1" fmla="*/ 0 h 4417255"/>
              <a:gd name="connsiteX2" fmla="*/ 3474720 w 3474720"/>
              <a:gd name="connsiteY2" fmla="*/ 4417255 h 4417255"/>
              <a:gd name="connsiteX3" fmla="*/ 0 w 3474720"/>
              <a:gd name="connsiteY3" fmla="*/ 4417255 h 4417255"/>
            </a:gdLst>
            <a:ahLst/>
            <a:cxnLst>
              <a:cxn ang="0">
                <a:pos x="connsiteX0" y="connsiteY0"/>
              </a:cxn>
              <a:cxn ang="0">
                <a:pos x="connsiteX1" y="connsiteY1"/>
              </a:cxn>
              <a:cxn ang="0">
                <a:pos x="connsiteX2" y="connsiteY2"/>
              </a:cxn>
              <a:cxn ang="0">
                <a:pos x="connsiteX3" y="connsiteY3"/>
              </a:cxn>
            </a:cxnLst>
            <a:rect l="l" t="t" r="r" b="b"/>
            <a:pathLst>
              <a:path w="3474720" h="4417255">
                <a:moveTo>
                  <a:pt x="0" y="0"/>
                </a:moveTo>
                <a:lnTo>
                  <a:pt x="3474720" y="0"/>
                </a:lnTo>
                <a:lnTo>
                  <a:pt x="3474720" y="4417255"/>
                </a:lnTo>
                <a:lnTo>
                  <a:pt x="0" y="4417255"/>
                </a:lnTo>
                <a:close/>
              </a:path>
            </a:pathLst>
          </a:custGeom>
          <a:ln w="9525" cap="flat" cmpd="sng" algn="ctr">
            <a:solidFill>
              <a:schemeClr val="dk1">
                <a:lumMod val="40000"/>
                <a:lumOff val="60000"/>
                <a:alpha val="50000"/>
              </a:schemeClr>
            </a:solidFill>
            <a:prstDash val="solid"/>
            <a:round/>
            <a:headEnd type="none" w="med" len="med"/>
            <a:tailEnd type="none" w="med" len="med"/>
          </a:ln>
        </p:spPr>
      </p:pic>
      <p:sp>
        <p:nvSpPr>
          <p:cNvPr id="6" name="标题 5"/>
          <p:cNvSpPr>
            <a:spLocks noGrp="1"/>
          </p:cNvSpPr>
          <p:nvPr>
            <p:ph type="title"/>
            <p:custDataLst>
              <p:tags r:id="rId4"/>
            </p:custDataLst>
          </p:nvPr>
        </p:nvSpPr>
        <p:spPr>
          <a:xfrm>
            <a:off x="1103313" y="1165300"/>
            <a:ext cx="4989512" cy="1223570"/>
          </a:xfrm>
        </p:spPr>
        <p:txBody>
          <a:bodyPr lIns="0" tIns="0" rIns="0" bIns="0" anchor="b" anchorCtr="0">
            <a:normAutofit/>
          </a:bodyPr>
          <a:lstStyle/>
          <a:p>
            <a:pPr algn="l"/>
            <a:r>
              <a:rPr lang="en-US" altLang="zh-CN" dirty="0"/>
              <a:t>3.2 </a:t>
            </a:r>
            <a:r>
              <a:rPr lang="zh-CN" altLang="en-US" dirty="0"/>
              <a:t>人文关怀设计：从功能到情感</a:t>
            </a:r>
            <a:endParaRPr lang="zh-CN" altLang="en-US" dirty="0"/>
          </a:p>
        </p:txBody>
      </p:sp>
      <p:sp>
        <p:nvSpPr>
          <p:cNvPr id="7" name="任意多边形: 形状 6"/>
          <p:cNvSpPr/>
          <p:nvPr>
            <p:custDataLst>
              <p:tags r:id="rId5"/>
            </p:custDataLst>
          </p:nvPr>
        </p:nvSpPr>
        <p:spPr>
          <a:xfrm rot="157750">
            <a:off x="7469117" y="1359003"/>
            <a:ext cx="3626875" cy="4563048"/>
          </a:xfrm>
          <a:custGeom>
            <a:avLst/>
            <a:gdLst>
              <a:gd name="connsiteX0" fmla="*/ 51465 w 3626875"/>
              <a:gd name="connsiteY0" fmla="*/ 0 h 4563048"/>
              <a:gd name="connsiteX1" fmla="*/ 3575410 w 3626875"/>
              <a:gd name="connsiteY1" fmla="*/ 0 h 4563048"/>
              <a:gd name="connsiteX2" fmla="*/ 3626875 w 3626875"/>
              <a:gd name="connsiteY2" fmla="*/ 51465 h 4563048"/>
              <a:gd name="connsiteX3" fmla="*/ 3626875 w 3626875"/>
              <a:gd name="connsiteY3" fmla="*/ 4511583 h 4563048"/>
              <a:gd name="connsiteX4" fmla="*/ 3575410 w 3626875"/>
              <a:gd name="connsiteY4" fmla="*/ 4563048 h 4563048"/>
              <a:gd name="connsiteX5" fmla="*/ 51465 w 3626875"/>
              <a:gd name="connsiteY5" fmla="*/ 4563048 h 4563048"/>
              <a:gd name="connsiteX6" fmla="*/ 0 w 3626875"/>
              <a:gd name="connsiteY6" fmla="*/ 4511583 h 4563048"/>
              <a:gd name="connsiteX7" fmla="*/ 0 w 3626875"/>
              <a:gd name="connsiteY7" fmla="*/ 51465 h 4563048"/>
              <a:gd name="connsiteX8" fmla="*/ 51465 w 3626875"/>
              <a:gd name="connsiteY8" fmla="*/ 0 h 4563048"/>
              <a:gd name="connsiteX9" fmla="*/ 273025 w 3626875"/>
              <a:gd name="connsiteY9" fmla="*/ 339208 h 4563048"/>
              <a:gd name="connsiteX10" fmla="*/ 273025 w 3626875"/>
              <a:gd name="connsiteY10" fmla="*/ 3588875 h 4563048"/>
              <a:gd name="connsiteX11" fmla="*/ 3353850 w 3626875"/>
              <a:gd name="connsiteY11" fmla="*/ 3588875 h 4563048"/>
              <a:gd name="connsiteX12" fmla="*/ 3353850 w 3626875"/>
              <a:gd name="connsiteY12" fmla="*/ 339208 h 4563048"/>
              <a:gd name="connsiteX13" fmla="*/ 273025 w 3626875"/>
              <a:gd name="connsiteY13" fmla="*/ 339208 h 4563048"/>
              <a:gd name="connsiteX0-1" fmla="*/ 51465 w 3626875"/>
              <a:gd name="connsiteY0-2" fmla="*/ 0 h 4563048"/>
              <a:gd name="connsiteX1-3" fmla="*/ 3575410 w 3626875"/>
              <a:gd name="connsiteY1-4" fmla="*/ 0 h 4563048"/>
              <a:gd name="connsiteX2-5" fmla="*/ 3626875 w 3626875"/>
              <a:gd name="connsiteY2-6" fmla="*/ 51465 h 4563048"/>
              <a:gd name="connsiteX3-7" fmla="*/ 3626875 w 3626875"/>
              <a:gd name="connsiteY3-8" fmla="*/ 4511583 h 4563048"/>
              <a:gd name="connsiteX4-9" fmla="*/ 3575410 w 3626875"/>
              <a:gd name="connsiteY4-10" fmla="*/ 4563048 h 4563048"/>
              <a:gd name="connsiteX5-11" fmla="*/ 51465 w 3626875"/>
              <a:gd name="connsiteY5-12" fmla="*/ 4563048 h 4563048"/>
              <a:gd name="connsiteX6-13" fmla="*/ 0 w 3626875"/>
              <a:gd name="connsiteY6-14" fmla="*/ 4511583 h 4563048"/>
              <a:gd name="connsiteX7-15" fmla="*/ 0 w 3626875"/>
              <a:gd name="connsiteY7-16" fmla="*/ 51465 h 4563048"/>
              <a:gd name="connsiteX8-17" fmla="*/ 51465 w 3626875"/>
              <a:gd name="connsiteY8-18" fmla="*/ 0 h 4563048"/>
              <a:gd name="connsiteX9-19" fmla="*/ 273025 w 3626875"/>
              <a:gd name="connsiteY9-20" fmla="*/ 339208 h 4563048"/>
              <a:gd name="connsiteX10-21" fmla="*/ 273240 w 3626875"/>
              <a:gd name="connsiteY10-22" fmla="*/ 4053589 h 4563048"/>
              <a:gd name="connsiteX11-23" fmla="*/ 3353850 w 3626875"/>
              <a:gd name="connsiteY11-24" fmla="*/ 3588875 h 4563048"/>
              <a:gd name="connsiteX12-25" fmla="*/ 3353850 w 3626875"/>
              <a:gd name="connsiteY12-26" fmla="*/ 339208 h 4563048"/>
              <a:gd name="connsiteX13-27" fmla="*/ 273025 w 3626875"/>
              <a:gd name="connsiteY13-28" fmla="*/ 339208 h 4563048"/>
              <a:gd name="connsiteX0-29" fmla="*/ 51465 w 3626875"/>
              <a:gd name="connsiteY0-30" fmla="*/ 0 h 4563048"/>
              <a:gd name="connsiteX1-31" fmla="*/ 3575410 w 3626875"/>
              <a:gd name="connsiteY1-32" fmla="*/ 0 h 4563048"/>
              <a:gd name="connsiteX2-33" fmla="*/ 3626875 w 3626875"/>
              <a:gd name="connsiteY2-34" fmla="*/ 51465 h 4563048"/>
              <a:gd name="connsiteX3-35" fmla="*/ 3626875 w 3626875"/>
              <a:gd name="connsiteY3-36" fmla="*/ 4511583 h 4563048"/>
              <a:gd name="connsiteX4-37" fmla="*/ 3575410 w 3626875"/>
              <a:gd name="connsiteY4-38" fmla="*/ 4563048 h 4563048"/>
              <a:gd name="connsiteX5-39" fmla="*/ 51465 w 3626875"/>
              <a:gd name="connsiteY5-40" fmla="*/ 4563048 h 4563048"/>
              <a:gd name="connsiteX6-41" fmla="*/ 0 w 3626875"/>
              <a:gd name="connsiteY6-42" fmla="*/ 4511583 h 4563048"/>
              <a:gd name="connsiteX7-43" fmla="*/ 0 w 3626875"/>
              <a:gd name="connsiteY7-44" fmla="*/ 51465 h 4563048"/>
              <a:gd name="connsiteX8-45" fmla="*/ 51465 w 3626875"/>
              <a:gd name="connsiteY8-46" fmla="*/ 0 h 4563048"/>
              <a:gd name="connsiteX9-47" fmla="*/ 273025 w 3626875"/>
              <a:gd name="connsiteY9-48" fmla="*/ 339208 h 4563048"/>
              <a:gd name="connsiteX10-49" fmla="*/ 274782 w 3626875"/>
              <a:gd name="connsiteY10-50" fmla="*/ 3933816 h 4563048"/>
              <a:gd name="connsiteX11-51" fmla="*/ 3353850 w 3626875"/>
              <a:gd name="connsiteY11-52" fmla="*/ 3588875 h 4563048"/>
              <a:gd name="connsiteX12-53" fmla="*/ 3353850 w 3626875"/>
              <a:gd name="connsiteY12-54" fmla="*/ 339208 h 4563048"/>
              <a:gd name="connsiteX13-55" fmla="*/ 273025 w 3626875"/>
              <a:gd name="connsiteY13-56" fmla="*/ 339208 h 4563048"/>
              <a:gd name="connsiteX0-57" fmla="*/ 51465 w 3626875"/>
              <a:gd name="connsiteY0-58" fmla="*/ 0 h 4563048"/>
              <a:gd name="connsiteX1-59" fmla="*/ 3575410 w 3626875"/>
              <a:gd name="connsiteY1-60" fmla="*/ 0 h 4563048"/>
              <a:gd name="connsiteX2-61" fmla="*/ 3626875 w 3626875"/>
              <a:gd name="connsiteY2-62" fmla="*/ 51465 h 4563048"/>
              <a:gd name="connsiteX3-63" fmla="*/ 3626875 w 3626875"/>
              <a:gd name="connsiteY3-64" fmla="*/ 4511583 h 4563048"/>
              <a:gd name="connsiteX4-65" fmla="*/ 3575410 w 3626875"/>
              <a:gd name="connsiteY4-66" fmla="*/ 4563048 h 4563048"/>
              <a:gd name="connsiteX5-67" fmla="*/ 51465 w 3626875"/>
              <a:gd name="connsiteY5-68" fmla="*/ 4563048 h 4563048"/>
              <a:gd name="connsiteX6-69" fmla="*/ 0 w 3626875"/>
              <a:gd name="connsiteY6-70" fmla="*/ 4511583 h 4563048"/>
              <a:gd name="connsiteX7-71" fmla="*/ 0 w 3626875"/>
              <a:gd name="connsiteY7-72" fmla="*/ 51465 h 4563048"/>
              <a:gd name="connsiteX8-73" fmla="*/ 51465 w 3626875"/>
              <a:gd name="connsiteY8-74" fmla="*/ 0 h 4563048"/>
              <a:gd name="connsiteX9-75" fmla="*/ 273025 w 3626875"/>
              <a:gd name="connsiteY9-76" fmla="*/ 339208 h 4563048"/>
              <a:gd name="connsiteX10-77" fmla="*/ 274782 w 3626875"/>
              <a:gd name="connsiteY10-78" fmla="*/ 3933816 h 4563048"/>
              <a:gd name="connsiteX11-79" fmla="*/ 3356577 w 3626875"/>
              <a:gd name="connsiteY11-80" fmla="*/ 3954896 h 4563048"/>
              <a:gd name="connsiteX12-81" fmla="*/ 3353850 w 3626875"/>
              <a:gd name="connsiteY12-82" fmla="*/ 339208 h 4563048"/>
              <a:gd name="connsiteX13-83" fmla="*/ 273025 w 3626875"/>
              <a:gd name="connsiteY13-84" fmla="*/ 339208 h 4563048"/>
              <a:gd name="connsiteX0-85" fmla="*/ 51465 w 3626875"/>
              <a:gd name="connsiteY0-86" fmla="*/ 0 h 4563048"/>
              <a:gd name="connsiteX1-87" fmla="*/ 3575410 w 3626875"/>
              <a:gd name="connsiteY1-88" fmla="*/ 0 h 4563048"/>
              <a:gd name="connsiteX2-89" fmla="*/ 3626875 w 3626875"/>
              <a:gd name="connsiteY2-90" fmla="*/ 51465 h 4563048"/>
              <a:gd name="connsiteX3-91" fmla="*/ 3626875 w 3626875"/>
              <a:gd name="connsiteY3-92" fmla="*/ 4511583 h 4563048"/>
              <a:gd name="connsiteX4-93" fmla="*/ 3575410 w 3626875"/>
              <a:gd name="connsiteY4-94" fmla="*/ 4563048 h 4563048"/>
              <a:gd name="connsiteX5-95" fmla="*/ 51465 w 3626875"/>
              <a:gd name="connsiteY5-96" fmla="*/ 4563048 h 4563048"/>
              <a:gd name="connsiteX6-97" fmla="*/ 0 w 3626875"/>
              <a:gd name="connsiteY6-98" fmla="*/ 4511583 h 4563048"/>
              <a:gd name="connsiteX7-99" fmla="*/ 0 w 3626875"/>
              <a:gd name="connsiteY7-100" fmla="*/ 51465 h 4563048"/>
              <a:gd name="connsiteX8-101" fmla="*/ 51465 w 3626875"/>
              <a:gd name="connsiteY8-102" fmla="*/ 0 h 4563048"/>
              <a:gd name="connsiteX9-103" fmla="*/ 275535 w 3626875"/>
              <a:gd name="connsiteY9-104" fmla="*/ 240515 h 4563048"/>
              <a:gd name="connsiteX10-105" fmla="*/ 274782 w 3626875"/>
              <a:gd name="connsiteY10-106" fmla="*/ 3933816 h 4563048"/>
              <a:gd name="connsiteX11-107" fmla="*/ 3356577 w 3626875"/>
              <a:gd name="connsiteY11-108" fmla="*/ 3954896 h 4563048"/>
              <a:gd name="connsiteX12-109" fmla="*/ 3353850 w 3626875"/>
              <a:gd name="connsiteY12-110" fmla="*/ 339208 h 4563048"/>
              <a:gd name="connsiteX13-111" fmla="*/ 275535 w 3626875"/>
              <a:gd name="connsiteY13-112" fmla="*/ 240515 h 4563048"/>
              <a:gd name="connsiteX0-113" fmla="*/ 51465 w 3626875"/>
              <a:gd name="connsiteY0-114" fmla="*/ 0 h 4563048"/>
              <a:gd name="connsiteX1-115" fmla="*/ 3575410 w 3626875"/>
              <a:gd name="connsiteY1-116" fmla="*/ 0 h 4563048"/>
              <a:gd name="connsiteX2-117" fmla="*/ 3626875 w 3626875"/>
              <a:gd name="connsiteY2-118" fmla="*/ 51465 h 4563048"/>
              <a:gd name="connsiteX3-119" fmla="*/ 3626875 w 3626875"/>
              <a:gd name="connsiteY3-120" fmla="*/ 4511583 h 4563048"/>
              <a:gd name="connsiteX4-121" fmla="*/ 3575410 w 3626875"/>
              <a:gd name="connsiteY4-122" fmla="*/ 4563048 h 4563048"/>
              <a:gd name="connsiteX5-123" fmla="*/ 51465 w 3626875"/>
              <a:gd name="connsiteY5-124" fmla="*/ 4563048 h 4563048"/>
              <a:gd name="connsiteX6-125" fmla="*/ 0 w 3626875"/>
              <a:gd name="connsiteY6-126" fmla="*/ 4511583 h 4563048"/>
              <a:gd name="connsiteX7-127" fmla="*/ 0 w 3626875"/>
              <a:gd name="connsiteY7-128" fmla="*/ 51465 h 4563048"/>
              <a:gd name="connsiteX8-129" fmla="*/ 51465 w 3626875"/>
              <a:gd name="connsiteY8-130" fmla="*/ 0 h 4563048"/>
              <a:gd name="connsiteX9-131" fmla="*/ 275535 w 3626875"/>
              <a:gd name="connsiteY9-132" fmla="*/ 240515 h 4563048"/>
              <a:gd name="connsiteX10-133" fmla="*/ 274782 w 3626875"/>
              <a:gd name="connsiteY10-134" fmla="*/ 3933816 h 4563048"/>
              <a:gd name="connsiteX11-135" fmla="*/ 3356577 w 3626875"/>
              <a:gd name="connsiteY11-136" fmla="*/ 3954896 h 4563048"/>
              <a:gd name="connsiteX12-137" fmla="*/ 3349333 w 3626875"/>
              <a:gd name="connsiteY12-138" fmla="*/ 240838 h 4563048"/>
              <a:gd name="connsiteX13-139" fmla="*/ 275535 w 3626875"/>
              <a:gd name="connsiteY13-140" fmla="*/ 240515 h 4563048"/>
              <a:gd name="connsiteX0-141" fmla="*/ 51465 w 3626875"/>
              <a:gd name="connsiteY0-142" fmla="*/ 0 h 4563048"/>
              <a:gd name="connsiteX1-143" fmla="*/ 3575410 w 3626875"/>
              <a:gd name="connsiteY1-144" fmla="*/ 0 h 4563048"/>
              <a:gd name="connsiteX2-145" fmla="*/ 3626875 w 3626875"/>
              <a:gd name="connsiteY2-146" fmla="*/ 51465 h 4563048"/>
              <a:gd name="connsiteX3-147" fmla="*/ 3626875 w 3626875"/>
              <a:gd name="connsiteY3-148" fmla="*/ 4511583 h 4563048"/>
              <a:gd name="connsiteX4-149" fmla="*/ 3575410 w 3626875"/>
              <a:gd name="connsiteY4-150" fmla="*/ 4563048 h 4563048"/>
              <a:gd name="connsiteX5-151" fmla="*/ 51465 w 3626875"/>
              <a:gd name="connsiteY5-152" fmla="*/ 4563048 h 4563048"/>
              <a:gd name="connsiteX6-153" fmla="*/ 0 w 3626875"/>
              <a:gd name="connsiteY6-154" fmla="*/ 4511583 h 4563048"/>
              <a:gd name="connsiteX7-155" fmla="*/ 0 w 3626875"/>
              <a:gd name="connsiteY7-156" fmla="*/ 51465 h 4563048"/>
              <a:gd name="connsiteX8-157" fmla="*/ 51465 w 3626875"/>
              <a:gd name="connsiteY8-158" fmla="*/ 0 h 4563048"/>
              <a:gd name="connsiteX9-159" fmla="*/ 275535 w 3626875"/>
              <a:gd name="connsiteY9-160" fmla="*/ 240515 h 4563048"/>
              <a:gd name="connsiteX10-161" fmla="*/ 274782 w 3626875"/>
              <a:gd name="connsiteY10-162" fmla="*/ 3933816 h 4563048"/>
              <a:gd name="connsiteX11-163" fmla="*/ 3356577 w 3626875"/>
              <a:gd name="connsiteY11-164" fmla="*/ 3954896 h 4563048"/>
              <a:gd name="connsiteX12-165" fmla="*/ 3351269 w 3626875"/>
              <a:gd name="connsiteY12-166" fmla="*/ 282996 h 4563048"/>
              <a:gd name="connsiteX13-167" fmla="*/ 275535 w 3626875"/>
              <a:gd name="connsiteY13-168" fmla="*/ 240515 h 4563048"/>
              <a:gd name="connsiteX0-169" fmla="*/ 51465 w 3626875"/>
              <a:gd name="connsiteY0-170" fmla="*/ 0 h 4563048"/>
              <a:gd name="connsiteX1-171" fmla="*/ 3575410 w 3626875"/>
              <a:gd name="connsiteY1-172" fmla="*/ 0 h 4563048"/>
              <a:gd name="connsiteX2-173" fmla="*/ 3626875 w 3626875"/>
              <a:gd name="connsiteY2-174" fmla="*/ 51465 h 4563048"/>
              <a:gd name="connsiteX3-175" fmla="*/ 3626875 w 3626875"/>
              <a:gd name="connsiteY3-176" fmla="*/ 4511583 h 4563048"/>
              <a:gd name="connsiteX4-177" fmla="*/ 3575410 w 3626875"/>
              <a:gd name="connsiteY4-178" fmla="*/ 4563048 h 4563048"/>
              <a:gd name="connsiteX5-179" fmla="*/ 51465 w 3626875"/>
              <a:gd name="connsiteY5-180" fmla="*/ 4563048 h 4563048"/>
              <a:gd name="connsiteX6-181" fmla="*/ 0 w 3626875"/>
              <a:gd name="connsiteY6-182" fmla="*/ 4511583 h 4563048"/>
              <a:gd name="connsiteX7-183" fmla="*/ 0 w 3626875"/>
              <a:gd name="connsiteY7-184" fmla="*/ 51465 h 4563048"/>
              <a:gd name="connsiteX8-185" fmla="*/ 51465 w 3626875"/>
              <a:gd name="connsiteY8-186" fmla="*/ 0 h 4563048"/>
              <a:gd name="connsiteX9-187" fmla="*/ 275535 w 3626875"/>
              <a:gd name="connsiteY9-188" fmla="*/ 240515 h 4563048"/>
              <a:gd name="connsiteX10-189" fmla="*/ 279550 w 3626875"/>
              <a:gd name="connsiteY10-190" fmla="*/ 3884310 h 4563048"/>
              <a:gd name="connsiteX11-191" fmla="*/ 3356577 w 3626875"/>
              <a:gd name="connsiteY11-192" fmla="*/ 3954896 h 4563048"/>
              <a:gd name="connsiteX12-193" fmla="*/ 3351269 w 3626875"/>
              <a:gd name="connsiteY12-194" fmla="*/ 282996 h 4563048"/>
              <a:gd name="connsiteX13-195" fmla="*/ 275535 w 3626875"/>
              <a:gd name="connsiteY13-196" fmla="*/ 240515 h 4563048"/>
              <a:gd name="connsiteX0-197" fmla="*/ 51465 w 3626875"/>
              <a:gd name="connsiteY0-198" fmla="*/ 0 h 4563048"/>
              <a:gd name="connsiteX1-199" fmla="*/ 3575410 w 3626875"/>
              <a:gd name="connsiteY1-200" fmla="*/ 0 h 4563048"/>
              <a:gd name="connsiteX2-201" fmla="*/ 3626875 w 3626875"/>
              <a:gd name="connsiteY2-202" fmla="*/ 51465 h 4563048"/>
              <a:gd name="connsiteX3-203" fmla="*/ 3626875 w 3626875"/>
              <a:gd name="connsiteY3-204" fmla="*/ 4511583 h 4563048"/>
              <a:gd name="connsiteX4-205" fmla="*/ 3575410 w 3626875"/>
              <a:gd name="connsiteY4-206" fmla="*/ 4563048 h 4563048"/>
              <a:gd name="connsiteX5-207" fmla="*/ 51465 w 3626875"/>
              <a:gd name="connsiteY5-208" fmla="*/ 4563048 h 4563048"/>
              <a:gd name="connsiteX6-209" fmla="*/ 0 w 3626875"/>
              <a:gd name="connsiteY6-210" fmla="*/ 4511583 h 4563048"/>
              <a:gd name="connsiteX7-211" fmla="*/ 0 w 3626875"/>
              <a:gd name="connsiteY7-212" fmla="*/ 51465 h 4563048"/>
              <a:gd name="connsiteX8-213" fmla="*/ 51465 w 3626875"/>
              <a:gd name="connsiteY8-214" fmla="*/ 0 h 4563048"/>
              <a:gd name="connsiteX9-215" fmla="*/ 275535 w 3626875"/>
              <a:gd name="connsiteY9-216" fmla="*/ 240515 h 4563048"/>
              <a:gd name="connsiteX10-217" fmla="*/ 279550 w 3626875"/>
              <a:gd name="connsiteY10-218" fmla="*/ 3884310 h 4563048"/>
              <a:gd name="connsiteX11-219" fmla="*/ 3353996 w 3626875"/>
              <a:gd name="connsiteY11-220" fmla="*/ 3898684 h 4563048"/>
              <a:gd name="connsiteX12-221" fmla="*/ 3351269 w 3626875"/>
              <a:gd name="connsiteY12-222" fmla="*/ 282996 h 4563048"/>
              <a:gd name="connsiteX13-223" fmla="*/ 275535 w 3626875"/>
              <a:gd name="connsiteY13-224" fmla="*/ 240515 h 456304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626875" h="4563048">
                <a:moveTo>
                  <a:pt x="51465" y="0"/>
                </a:moveTo>
                <a:lnTo>
                  <a:pt x="3575410" y="0"/>
                </a:lnTo>
                <a:cubicBezTo>
                  <a:pt x="3603833" y="0"/>
                  <a:pt x="3626875" y="23042"/>
                  <a:pt x="3626875" y="51465"/>
                </a:cubicBezTo>
                <a:lnTo>
                  <a:pt x="3626875" y="4511583"/>
                </a:lnTo>
                <a:cubicBezTo>
                  <a:pt x="3626875" y="4540006"/>
                  <a:pt x="3603833" y="4563048"/>
                  <a:pt x="3575410" y="4563048"/>
                </a:cubicBezTo>
                <a:lnTo>
                  <a:pt x="51465" y="4563048"/>
                </a:lnTo>
                <a:cubicBezTo>
                  <a:pt x="23042" y="4563048"/>
                  <a:pt x="0" y="4540006"/>
                  <a:pt x="0" y="4511583"/>
                </a:cubicBezTo>
                <a:lnTo>
                  <a:pt x="0" y="51465"/>
                </a:lnTo>
                <a:cubicBezTo>
                  <a:pt x="0" y="23042"/>
                  <a:pt x="23042" y="0"/>
                  <a:pt x="51465" y="0"/>
                </a:cubicBezTo>
                <a:close/>
                <a:moveTo>
                  <a:pt x="275535" y="240515"/>
                </a:moveTo>
                <a:cubicBezTo>
                  <a:pt x="275607" y="1478642"/>
                  <a:pt x="279478" y="2646183"/>
                  <a:pt x="279550" y="3884310"/>
                </a:cubicBezTo>
                <a:lnTo>
                  <a:pt x="3353996" y="3898684"/>
                </a:lnTo>
                <a:cubicBezTo>
                  <a:pt x="3351581" y="2660665"/>
                  <a:pt x="3353684" y="1521015"/>
                  <a:pt x="3351269" y="282996"/>
                </a:cubicBezTo>
                <a:lnTo>
                  <a:pt x="275535" y="240515"/>
                </a:lnTo>
                <a:close/>
              </a:path>
            </a:pathLst>
          </a:custGeom>
          <a:solidFill>
            <a:schemeClr val="lt1">
              <a:lumMod val="100000"/>
            </a:schemeClr>
          </a:solidFill>
          <a:ln>
            <a:noFill/>
          </a:ln>
          <a:effectLst>
            <a:outerShdw blurRad="152400" dist="38100" dir="2700000" algn="tl" rotWithShape="0">
              <a:prstClr val="black">
                <a:alpha val="24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6"/>
            </p:custDataLst>
          </p:nvPr>
        </p:nvSpPr>
        <p:spPr>
          <a:xfrm>
            <a:off x="1188262" y="3294619"/>
            <a:ext cx="5039000" cy="47532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000">
                <a:ln>
                  <a:noFill/>
                  <a:prstDash val="sysDot"/>
                </a:ln>
                <a:solidFill>
                  <a:schemeClr val="tx1">
                    <a:lumMod val="85000"/>
                    <a:lumOff val="15000"/>
                  </a:schemeClr>
                </a:solidFill>
                <a:latin typeface="+mn-ea"/>
                <a:cs typeface="+mn-ea"/>
              </a:rPr>
              <a:t>通过与用户的交互，了解用户的心情状态，当用户心情低落时，推荐巧克力蛋糕等能带来愉悦感的美食。</a:t>
            </a:r>
            <a:endParaRPr lang="zh-CN" altLang="en-US" sz="1000">
              <a:ln>
                <a:noFill/>
                <a:prstDash val="sysDot"/>
              </a:ln>
              <a:solidFill>
                <a:schemeClr val="tx1">
                  <a:lumMod val="85000"/>
                  <a:lumOff val="15000"/>
                </a:schemeClr>
              </a:solidFill>
              <a:latin typeface="+mn-ea"/>
              <a:cs typeface="+mn-ea"/>
            </a:endParaRPr>
          </a:p>
        </p:txBody>
      </p:sp>
      <p:sp>
        <p:nvSpPr>
          <p:cNvPr id="9" name="矩形 8"/>
          <p:cNvSpPr/>
          <p:nvPr>
            <p:custDataLst>
              <p:tags r:id="rId7"/>
            </p:custDataLst>
          </p:nvPr>
        </p:nvSpPr>
        <p:spPr>
          <a:xfrm>
            <a:off x="1188262" y="2766475"/>
            <a:ext cx="5035818" cy="4753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000" b="1">
                <a:solidFill>
                  <a:schemeClr val="accent1"/>
                </a:solidFill>
                <a:latin typeface="+mn-ea"/>
                <a:cs typeface="+mn-ea"/>
              </a:rPr>
              <a:t>心情美食推荐</a:t>
            </a:r>
            <a:endParaRPr lang="zh-CN" altLang="en-US" sz="2000" b="1">
              <a:solidFill>
                <a:schemeClr val="accent1"/>
              </a:solidFill>
              <a:latin typeface="+mn-ea"/>
              <a:cs typeface="+mn-ea"/>
            </a:endParaRPr>
          </a:p>
        </p:txBody>
      </p:sp>
      <p:sp>
        <p:nvSpPr>
          <p:cNvPr id="10" name="矩形 9"/>
          <p:cNvSpPr/>
          <p:nvPr>
            <p:custDataLst>
              <p:tags r:id="rId8"/>
            </p:custDataLst>
          </p:nvPr>
        </p:nvSpPr>
        <p:spPr>
          <a:xfrm>
            <a:off x="1188262" y="4326090"/>
            <a:ext cx="5039000" cy="47532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000">
                <a:ln>
                  <a:noFill/>
                  <a:prstDash val="sysDot"/>
                </a:ln>
                <a:solidFill>
                  <a:schemeClr val="tx1">
                    <a:lumMod val="85000"/>
                    <a:lumOff val="15000"/>
                  </a:schemeClr>
                </a:solidFill>
                <a:latin typeface="+mn-ea"/>
                <a:cs typeface="+mn-ea"/>
              </a:rPr>
              <a:t>根据不同的天气情况推荐合适的美食，如在寒冷的冬天推荐热汤、火锅等暖身食物。</a:t>
            </a:r>
            <a:endParaRPr lang="zh-CN" altLang="en-US" sz="1000">
              <a:ln>
                <a:noFill/>
                <a:prstDash val="sysDot"/>
              </a:ln>
              <a:solidFill>
                <a:schemeClr val="tx1">
                  <a:lumMod val="85000"/>
                  <a:lumOff val="15000"/>
                </a:schemeClr>
              </a:solidFill>
              <a:latin typeface="+mn-ea"/>
              <a:cs typeface="+mn-ea"/>
            </a:endParaRPr>
          </a:p>
        </p:txBody>
      </p:sp>
      <p:sp>
        <p:nvSpPr>
          <p:cNvPr id="11" name="矩形 10"/>
          <p:cNvSpPr/>
          <p:nvPr>
            <p:custDataLst>
              <p:tags r:id="rId9"/>
            </p:custDataLst>
          </p:nvPr>
        </p:nvSpPr>
        <p:spPr>
          <a:xfrm>
            <a:off x="1188262" y="3797946"/>
            <a:ext cx="5035818" cy="4753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000" b="1">
                <a:solidFill>
                  <a:schemeClr val="accent1"/>
                </a:solidFill>
                <a:latin typeface="+mn-ea"/>
                <a:cs typeface="+mn-ea"/>
              </a:rPr>
              <a:t>天气适配美食</a:t>
            </a:r>
            <a:endParaRPr lang="zh-CN" altLang="en-US" sz="2000" b="1">
              <a:solidFill>
                <a:schemeClr val="accent1"/>
              </a:solidFill>
              <a:latin typeface="+mn-ea"/>
              <a:cs typeface="+mn-ea"/>
            </a:endParaRPr>
          </a:p>
        </p:txBody>
      </p:sp>
      <p:sp>
        <p:nvSpPr>
          <p:cNvPr id="12" name="矩形 11"/>
          <p:cNvSpPr/>
          <p:nvPr>
            <p:custDataLst>
              <p:tags r:id="rId10"/>
            </p:custDataLst>
          </p:nvPr>
        </p:nvSpPr>
        <p:spPr>
          <a:xfrm>
            <a:off x="1188262" y="5358197"/>
            <a:ext cx="5039000" cy="47532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000">
                <a:ln>
                  <a:noFill/>
                  <a:prstDash val="sysDot"/>
                </a:ln>
                <a:solidFill>
                  <a:schemeClr val="tx1">
                    <a:lumMod val="85000"/>
                    <a:lumOff val="15000"/>
                  </a:schemeClr>
                </a:solidFill>
                <a:latin typeface="+mn-ea"/>
                <a:cs typeface="+mn-ea"/>
              </a:rPr>
              <a:t>这种结合心情与天气的美食推荐功能，让冰箱不再只是一个存储食物的工具，而是成为用户生活中的贴心伙伴，打造“有温度”的使用体验。</a:t>
            </a:r>
            <a:endParaRPr lang="zh-CN" altLang="en-US" sz="1000">
              <a:ln>
                <a:noFill/>
                <a:prstDash val="sysDot"/>
              </a:ln>
              <a:solidFill>
                <a:schemeClr val="tx1">
                  <a:lumMod val="85000"/>
                  <a:lumOff val="15000"/>
                </a:schemeClr>
              </a:solidFill>
              <a:latin typeface="+mn-ea"/>
              <a:cs typeface="+mn-ea"/>
            </a:endParaRPr>
          </a:p>
        </p:txBody>
      </p:sp>
      <p:sp>
        <p:nvSpPr>
          <p:cNvPr id="19" name="矩形 18"/>
          <p:cNvSpPr/>
          <p:nvPr>
            <p:custDataLst>
              <p:tags r:id="rId11"/>
            </p:custDataLst>
          </p:nvPr>
        </p:nvSpPr>
        <p:spPr>
          <a:xfrm>
            <a:off x="1188262" y="4829417"/>
            <a:ext cx="5035818" cy="4753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000" b="1">
                <a:solidFill>
                  <a:schemeClr val="accent1"/>
                </a:solidFill>
                <a:latin typeface="+mn-ea"/>
                <a:cs typeface="+mn-ea"/>
              </a:rPr>
              <a:t>打造情感连接</a:t>
            </a:r>
            <a:endParaRPr lang="zh-CN" altLang="en-US" sz="2000" b="1">
              <a:solidFill>
                <a:schemeClr val="accent1"/>
              </a:solidFill>
              <a:latin typeface="+mn-ea"/>
              <a:cs typeface="+mn-ea"/>
            </a:endParaRPr>
          </a:p>
        </p:txBody>
      </p:sp>
    </p:spTree>
    <p:custDataLst>
      <p:tags r:id="rId1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洗衣机：衣物护理的AI专家</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04</a:t>
            </a:r>
            <a:endParaRPr lang="zh-CN" altLang="en-US"/>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标题 21"/>
          <p:cNvSpPr>
            <a:spLocks noGrp="1"/>
          </p:cNvSpPr>
          <p:nvPr>
            <p:ph type="title"/>
            <p:custDataLst>
              <p:tags r:id="rId1"/>
            </p:custDataLst>
          </p:nvPr>
        </p:nvSpPr>
        <p:spPr/>
        <p:txBody>
          <a:bodyPr/>
          <a:lstStyle/>
          <a:p>
            <a:r>
              <a:rPr lang="en-US" altLang="zh-CN"/>
              <a:t>4.1 </a:t>
            </a:r>
            <a:r>
              <a:rPr lang="zh-CN" altLang="en-US"/>
              <a:t>智能识别与自学习：从标准化到个性化</a:t>
            </a:r>
            <a:endParaRPr lang="zh-CN" altLang="en-US"/>
          </a:p>
        </p:txBody>
      </p:sp>
      <p:sp>
        <p:nvSpPr>
          <p:cNvPr id="2" name="矩形 1"/>
          <p:cNvSpPr/>
          <p:nvPr>
            <p:custDataLst>
              <p:tags r:id="rId2"/>
            </p:custDataLst>
          </p:nvPr>
        </p:nvSpPr>
        <p:spPr>
          <a:xfrm>
            <a:off x="1120596" y="4465681"/>
            <a:ext cx="2167685" cy="482151"/>
          </a:xfrm>
          <a:prstGeom prst="rect">
            <a:avLst/>
          </a:prstGeom>
          <a:noFill/>
        </p:spPr>
        <p:txBody>
          <a:bodyPr wrap="square" lIns="0" tIns="0" rIns="0" bIns="0" rtlCol="0" anchor="ctr">
            <a:noAutofit/>
          </a:bodyPr>
          <a:p>
            <a:pPr algn="ctr">
              <a:spcBef>
                <a:spcPct val="0"/>
              </a:spcBef>
              <a:spcAft>
                <a:spcPct val="0"/>
              </a:spcAft>
            </a:pPr>
            <a:r>
              <a:rPr lang="zh-CN" altLang="en-US" sz="1600" b="1" dirty="0">
                <a:solidFill>
                  <a:schemeClr val="accent1"/>
                </a:solidFill>
                <a:latin typeface="+mn-ea"/>
                <a:cs typeface="+mn-ea"/>
              </a:rPr>
              <a:t>精准图像识别</a:t>
            </a:r>
            <a:endParaRPr lang="zh-CN" altLang="en-US" sz="1600" b="1" dirty="0">
              <a:solidFill>
                <a:schemeClr val="accent1"/>
              </a:solidFill>
              <a:latin typeface="+mn-ea"/>
              <a:cs typeface="+mn-ea"/>
            </a:endParaRPr>
          </a:p>
        </p:txBody>
      </p:sp>
      <p:sp>
        <p:nvSpPr>
          <p:cNvPr id="3" name="矩形 2"/>
          <p:cNvSpPr/>
          <p:nvPr>
            <p:custDataLst>
              <p:tags r:id="rId3"/>
            </p:custDataLst>
          </p:nvPr>
        </p:nvSpPr>
        <p:spPr>
          <a:xfrm>
            <a:off x="1120596" y="5020733"/>
            <a:ext cx="2167684" cy="1562908"/>
          </a:xfrm>
          <a:prstGeom prst="rect">
            <a:avLst/>
          </a:prstGeom>
          <a:noFill/>
        </p:spPr>
        <p:txBody>
          <a:bodyPr wrap="square" lIns="0" tIns="0" rIns="0" bIns="0" rtlCol="0" anchor="t" anchorCtr="0">
            <a:noAutofit/>
          </a:bodyPr>
          <a:p>
            <a:pPr algn="ctr">
              <a:lnSpc>
                <a:spcPct val="140000"/>
              </a:lnSpc>
              <a:spcBef>
                <a:spcPct val="0"/>
              </a:spcBef>
              <a:spcAft>
                <a:spcPct val="0"/>
              </a:spcAft>
            </a:pPr>
            <a:r>
              <a:rPr lang="zh-CN" altLang="en-US" sz="1200" dirty="0">
                <a:ln>
                  <a:noFill/>
                  <a:prstDash val="sysDot"/>
                </a:ln>
                <a:solidFill>
                  <a:schemeClr val="tx1">
                    <a:lumMod val="85000"/>
                    <a:lumOff val="15000"/>
                  </a:schemeClr>
                </a:solidFill>
                <a:latin typeface="+mn-ea"/>
                <a:cs typeface="+mn-ea"/>
                <a:sym typeface="+mn-ea"/>
              </a:rPr>
              <a:t>AI利用先进的图像识别技术，能精准判断衣物的材质，如丝绸、棉质、麻质等，还能识别污渍的类型和程度，像油渍、果汁渍等。</a:t>
            </a:r>
            <a:endParaRPr lang="zh-CN" altLang="en-US" sz="1200" dirty="0">
              <a:ln>
                <a:noFill/>
                <a:prstDash val="sysDot"/>
              </a:ln>
              <a:solidFill>
                <a:schemeClr val="tx1">
                  <a:lumMod val="85000"/>
                  <a:lumOff val="15000"/>
                </a:schemeClr>
              </a:solidFill>
              <a:latin typeface="+mn-ea"/>
              <a:cs typeface="+mn-ea"/>
              <a:sym typeface="+mn-ea"/>
            </a:endParaRPr>
          </a:p>
        </p:txBody>
      </p:sp>
      <p:pic>
        <p:nvPicPr>
          <p:cNvPr id="16" name="图片 1" descr="/data/temp/46942ce9-3091-11f0-9214-7e0c63d9a9b2.jpg@base@tag=imgScale&amp;m=1&amp;w=475&amp;h=738&amp;q=9546942ce9-3091-11f0-9214-7e0c63d9a9b2"/>
          <p:cNvPicPr>
            <a:picLocks noChangeAspect="1"/>
          </p:cNvPicPr>
          <p:nvPr>
            <p:custDataLst>
              <p:tags r:id="rId4"/>
            </p:custDataLst>
          </p:nvPr>
        </p:nvPicPr>
        <p:blipFill>
          <a:blip r:embed="rId5"/>
          <a:srcRect l="18155" r="17477"/>
          <a:stretch>
            <a:fillRect/>
          </a:stretch>
        </p:blipFill>
        <p:spPr>
          <a:xfrm>
            <a:off x="1342236" y="1663110"/>
            <a:ext cx="1712789" cy="2660950"/>
          </a:xfrm>
          <a:prstGeom prst="roundRect">
            <a:avLst>
              <a:gd name="adj" fmla="val 50000"/>
            </a:avLst>
          </a:prstGeom>
          <a:solidFill>
            <a:schemeClr val="accent1"/>
          </a:solidFill>
          <a:ln>
            <a:solidFill>
              <a:schemeClr val="accent1">
                <a:alpha val="20000"/>
              </a:schemeClr>
            </a:solidFill>
          </a:ln>
        </p:spPr>
      </p:pic>
      <p:sp>
        <p:nvSpPr>
          <p:cNvPr id="17" name="椭圆 16"/>
          <p:cNvSpPr/>
          <p:nvPr>
            <p:custDataLst>
              <p:tags r:id="rId6"/>
            </p:custDataLst>
          </p:nvPr>
        </p:nvSpPr>
        <p:spPr>
          <a:xfrm>
            <a:off x="1055819" y="2319139"/>
            <a:ext cx="584071" cy="584071"/>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1400" b="1">
                <a:solidFill>
                  <a:schemeClr val="accent1"/>
                </a:solidFill>
                <a:latin typeface="+mn-ea"/>
                <a:cs typeface="+mn-ea"/>
                <a:sym typeface="+mn-ea"/>
              </a:rPr>
              <a:t>01</a:t>
            </a:r>
            <a:endParaRPr lang="zh-CN" altLang="en-US" sz="1400" b="1" dirty="0">
              <a:solidFill>
                <a:schemeClr val="accent1"/>
              </a:solidFill>
              <a:latin typeface="+mn-ea"/>
              <a:cs typeface="+mn-ea"/>
              <a:sym typeface="+mn-ea"/>
            </a:endParaRPr>
          </a:p>
        </p:txBody>
      </p:sp>
      <p:pic>
        <p:nvPicPr>
          <p:cNvPr id="18" name="图片 2" descr="/data/temp/46942d48-3091-11f0-9214-7e0c63d9a9b2.jpg@base@tag=imgScale&amp;m=1&amp;w=475&amp;h=738&amp;q=9546942d48-3091-11f0-9214-7e0c63d9a9b2"/>
          <p:cNvPicPr>
            <a:picLocks noChangeAspect="1"/>
          </p:cNvPicPr>
          <p:nvPr>
            <p:custDataLst>
              <p:tags r:id="rId7"/>
            </p:custDataLst>
          </p:nvPr>
        </p:nvPicPr>
        <p:blipFill>
          <a:blip r:embed="rId8"/>
          <a:srcRect t="3506" r="6904" b="140"/>
          <a:stretch>
            <a:fillRect/>
          </a:stretch>
        </p:blipFill>
        <p:spPr>
          <a:xfrm>
            <a:off x="3974608" y="1666920"/>
            <a:ext cx="1712789" cy="2660950"/>
          </a:xfrm>
          <a:prstGeom prst="roundRect">
            <a:avLst>
              <a:gd name="adj" fmla="val 50000"/>
            </a:avLst>
          </a:prstGeom>
          <a:solidFill>
            <a:schemeClr val="accent1"/>
          </a:solidFill>
          <a:ln>
            <a:solidFill>
              <a:schemeClr val="accent1">
                <a:alpha val="20000"/>
              </a:schemeClr>
            </a:solidFill>
          </a:ln>
        </p:spPr>
      </p:pic>
      <p:sp>
        <p:nvSpPr>
          <p:cNvPr id="19" name="椭圆 18"/>
          <p:cNvSpPr/>
          <p:nvPr>
            <p:custDataLst>
              <p:tags r:id="rId9"/>
            </p:custDataLst>
          </p:nvPr>
        </p:nvSpPr>
        <p:spPr>
          <a:xfrm>
            <a:off x="3653897" y="2308978"/>
            <a:ext cx="584071" cy="584071"/>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1400" b="1">
                <a:solidFill>
                  <a:schemeClr val="accent1"/>
                </a:solidFill>
                <a:latin typeface="+mn-ea"/>
                <a:cs typeface="+mn-ea"/>
                <a:sym typeface="+mn-ea"/>
              </a:rPr>
              <a:t>02</a:t>
            </a:r>
            <a:endParaRPr lang="zh-CN" altLang="en-US" sz="1400" b="1" dirty="0">
              <a:solidFill>
                <a:schemeClr val="accent1"/>
              </a:solidFill>
              <a:latin typeface="+mn-ea"/>
              <a:cs typeface="+mn-ea"/>
              <a:sym typeface="+mn-ea"/>
            </a:endParaRPr>
          </a:p>
        </p:txBody>
      </p:sp>
      <p:sp>
        <p:nvSpPr>
          <p:cNvPr id="20" name="矩形 19"/>
          <p:cNvSpPr/>
          <p:nvPr>
            <p:custDataLst>
              <p:tags r:id="rId10"/>
            </p:custDataLst>
          </p:nvPr>
        </p:nvSpPr>
        <p:spPr>
          <a:xfrm>
            <a:off x="3759319" y="4461235"/>
            <a:ext cx="2167685" cy="482151"/>
          </a:xfrm>
          <a:prstGeom prst="rect">
            <a:avLst/>
          </a:prstGeom>
          <a:noFill/>
        </p:spPr>
        <p:txBody>
          <a:bodyPr wrap="square" lIns="0" tIns="0" rIns="0" bIns="0" rtlCol="0" anchor="ctr">
            <a:noAutofit/>
          </a:bodyPr>
          <a:p>
            <a:pPr algn="ctr">
              <a:spcBef>
                <a:spcPct val="0"/>
              </a:spcBef>
              <a:spcAft>
                <a:spcPct val="0"/>
              </a:spcAft>
            </a:pPr>
            <a:r>
              <a:rPr lang="zh-CN" altLang="en-US" sz="1600" b="1">
                <a:solidFill>
                  <a:schemeClr val="accent1"/>
                </a:solidFill>
                <a:latin typeface="+mn-ea"/>
                <a:cs typeface="+mn-ea"/>
              </a:rPr>
              <a:t>动态洗涤程序优化</a:t>
            </a:r>
            <a:endParaRPr lang="zh-CN" altLang="en-US" sz="1600" b="1">
              <a:solidFill>
                <a:schemeClr val="accent1"/>
              </a:solidFill>
              <a:latin typeface="+mn-ea"/>
              <a:cs typeface="+mn-ea"/>
            </a:endParaRPr>
          </a:p>
        </p:txBody>
      </p:sp>
      <p:sp>
        <p:nvSpPr>
          <p:cNvPr id="21" name="矩形 20"/>
          <p:cNvSpPr/>
          <p:nvPr>
            <p:custDataLst>
              <p:tags r:id="rId11"/>
            </p:custDataLst>
          </p:nvPr>
        </p:nvSpPr>
        <p:spPr>
          <a:xfrm>
            <a:off x="3759319" y="5026449"/>
            <a:ext cx="2167683" cy="1562908"/>
          </a:xfrm>
          <a:prstGeom prst="rect">
            <a:avLst/>
          </a:prstGeom>
          <a:noFill/>
        </p:spPr>
        <p:txBody>
          <a:bodyPr wrap="square" lIns="0" tIns="0" rIns="0" bIns="0" rtlCol="0" anchor="t" anchorCtr="0">
            <a:noAutofit/>
          </a:bodyPr>
          <a:p>
            <a:pPr algn="ctr">
              <a:lnSpc>
                <a:spcPct val="140000"/>
              </a:lnSpc>
              <a:spcBef>
                <a:spcPct val="0"/>
              </a:spcBef>
              <a:spcAft>
                <a:spcPct val="0"/>
              </a:spcAft>
            </a:pPr>
            <a:r>
              <a:rPr lang="zh-CN" altLang="en-US" sz="1200" dirty="0">
                <a:ln>
                  <a:noFill/>
                  <a:prstDash val="sysDot"/>
                </a:ln>
                <a:solidFill>
                  <a:schemeClr val="tx1">
                    <a:lumMod val="85000"/>
                    <a:lumOff val="15000"/>
                  </a:schemeClr>
                </a:solidFill>
                <a:latin typeface="+mn-ea"/>
                <a:cs typeface="+mn-ea"/>
                <a:sym typeface="+mn-ea"/>
              </a:rPr>
              <a:t>根据识别结果，洗衣机可动态调整洗涤程序，如针对丝绸衣物采用轻柔模式，针对重污渍衣物增加洗涤时长和强度，实现个性化洗涤。</a:t>
            </a:r>
            <a:endParaRPr lang="zh-CN" altLang="en-US" sz="1200" dirty="0">
              <a:ln>
                <a:noFill/>
                <a:prstDash val="sysDot"/>
              </a:ln>
              <a:solidFill>
                <a:schemeClr val="tx1">
                  <a:lumMod val="85000"/>
                  <a:lumOff val="15000"/>
                </a:schemeClr>
              </a:solidFill>
              <a:latin typeface="+mn-ea"/>
              <a:cs typeface="+mn-ea"/>
              <a:sym typeface="+mn-ea"/>
            </a:endParaRPr>
          </a:p>
        </p:txBody>
      </p:sp>
      <p:pic>
        <p:nvPicPr>
          <p:cNvPr id="27" name="图片 3" descr="/data/temp/46942d05-3091-11f0-9214-7e0c63d9a9b2.jpg@base@tag=imgScale&amp;m=1&amp;w=475&amp;h=738&amp;q=9546942d05-3091-11f0-9214-7e0c63d9a9b2"/>
          <p:cNvPicPr>
            <a:picLocks noChangeAspect="1"/>
          </p:cNvPicPr>
          <p:nvPr>
            <p:custDataLst>
              <p:tags r:id="rId12"/>
            </p:custDataLst>
          </p:nvPr>
        </p:nvPicPr>
        <p:blipFill>
          <a:blip r:embed="rId13"/>
          <a:srcRect l="7111" r="7111"/>
          <a:stretch>
            <a:fillRect/>
          </a:stretch>
        </p:blipFill>
        <p:spPr>
          <a:xfrm>
            <a:off x="6608250" y="1666920"/>
            <a:ext cx="1712789" cy="2660950"/>
          </a:xfrm>
          <a:prstGeom prst="roundRect">
            <a:avLst>
              <a:gd name="adj" fmla="val 50000"/>
            </a:avLst>
          </a:prstGeom>
          <a:solidFill>
            <a:schemeClr val="accent1"/>
          </a:solidFill>
          <a:ln>
            <a:solidFill>
              <a:schemeClr val="accent1">
                <a:alpha val="20000"/>
              </a:schemeClr>
            </a:solidFill>
          </a:ln>
        </p:spPr>
      </p:pic>
      <p:sp>
        <p:nvSpPr>
          <p:cNvPr id="28" name="椭圆 27"/>
          <p:cNvSpPr/>
          <p:nvPr>
            <p:custDataLst>
              <p:tags r:id="rId14"/>
            </p:custDataLst>
          </p:nvPr>
        </p:nvSpPr>
        <p:spPr>
          <a:xfrm>
            <a:off x="6291984" y="2308978"/>
            <a:ext cx="584071" cy="584071"/>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1400" b="1">
                <a:solidFill>
                  <a:schemeClr val="accent1"/>
                </a:solidFill>
                <a:latin typeface="+mn-ea"/>
                <a:cs typeface="+mn-ea"/>
                <a:sym typeface="+mn-ea"/>
              </a:rPr>
              <a:t>03</a:t>
            </a:r>
            <a:endParaRPr lang="zh-CN" altLang="en-US" sz="1400" b="1" dirty="0">
              <a:solidFill>
                <a:schemeClr val="accent1"/>
              </a:solidFill>
              <a:latin typeface="+mn-ea"/>
              <a:cs typeface="+mn-ea"/>
              <a:sym typeface="+mn-ea"/>
            </a:endParaRPr>
          </a:p>
        </p:txBody>
      </p:sp>
      <p:sp>
        <p:nvSpPr>
          <p:cNvPr id="29" name="矩形 28"/>
          <p:cNvSpPr/>
          <p:nvPr>
            <p:custDataLst>
              <p:tags r:id="rId15"/>
            </p:custDataLst>
          </p:nvPr>
        </p:nvSpPr>
        <p:spPr>
          <a:xfrm>
            <a:off x="6376449" y="4461235"/>
            <a:ext cx="2167685" cy="482151"/>
          </a:xfrm>
          <a:prstGeom prst="rect">
            <a:avLst/>
          </a:prstGeom>
          <a:noFill/>
        </p:spPr>
        <p:txBody>
          <a:bodyPr wrap="square" lIns="0" tIns="0" rIns="0" bIns="0" rtlCol="0" anchor="ctr">
            <a:noAutofit/>
          </a:bodyPr>
          <a:p>
            <a:pPr algn="ctr">
              <a:spcBef>
                <a:spcPct val="0"/>
              </a:spcBef>
              <a:spcAft>
                <a:spcPct val="0"/>
              </a:spcAft>
            </a:pPr>
            <a:r>
              <a:rPr lang="zh-CN" altLang="en-US" sz="1600" b="1">
                <a:solidFill>
                  <a:schemeClr val="accent1"/>
                </a:solidFill>
                <a:latin typeface="+mn-ea"/>
                <a:cs typeface="+mn-ea"/>
              </a:rPr>
              <a:t>耗材用量智能调控</a:t>
            </a:r>
            <a:endParaRPr lang="zh-CN" altLang="en-US" sz="1600" b="1">
              <a:solidFill>
                <a:schemeClr val="accent1"/>
              </a:solidFill>
              <a:latin typeface="+mn-ea"/>
              <a:cs typeface="+mn-ea"/>
            </a:endParaRPr>
          </a:p>
        </p:txBody>
      </p:sp>
      <p:sp>
        <p:nvSpPr>
          <p:cNvPr id="30" name="矩形 29"/>
          <p:cNvSpPr/>
          <p:nvPr>
            <p:custDataLst>
              <p:tags r:id="rId16"/>
            </p:custDataLst>
          </p:nvPr>
        </p:nvSpPr>
        <p:spPr>
          <a:xfrm>
            <a:off x="6369463" y="5026449"/>
            <a:ext cx="2174673" cy="1562908"/>
          </a:xfrm>
          <a:prstGeom prst="rect">
            <a:avLst/>
          </a:prstGeom>
          <a:noFill/>
        </p:spPr>
        <p:txBody>
          <a:bodyPr wrap="square" lIns="0" tIns="0" rIns="0" bIns="0" rtlCol="0" anchor="t" anchorCtr="0">
            <a:noAutofit/>
          </a:bodyPr>
          <a:p>
            <a:pPr algn="ctr">
              <a:lnSpc>
                <a:spcPct val="140000"/>
              </a:lnSpc>
              <a:spcBef>
                <a:spcPct val="0"/>
              </a:spcBef>
              <a:spcAft>
                <a:spcPct val="0"/>
              </a:spcAft>
            </a:pPr>
            <a:r>
              <a:rPr lang="zh-CN" altLang="en-US" sz="1200" dirty="0">
                <a:ln>
                  <a:noFill/>
                  <a:prstDash val="sysDot"/>
                </a:ln>
                <a:solidFill>
                  <a:schemeClr val="tx1">
                    <a:lumMod val="85000"/>
                    <a:lumOff val="15000"/>
                  </a:schemeClr>
                </a:solidFill>
                <a:latin typeface="+mn-ea"/>
                <a:cs typeface="+mn-ea"/>
                <a:sym typeface="+mn-ea"/>
              </a:rPr>
              <a:t>结合衣物情况，智能控制洗涤剂、柔顺剂等耗材的用量，既保证洗净效果，又避免浪费，据测试可节省约20%的耗材。</a:t>
            </a:r>
            <a:endParaRPr lang="zh-CN" altLang="en-US" sz="1200" dirty="0">
              <a:ln>
                <a:noFill/>
                <a:prstDash val="sysDot"/>
              </a:ln>
              <a:solidFill>
                <a:schemeClr val="tx1">
                  <a:lumMod val="85000"/>
                  <a:lumOff val="15000"/>
                </a:schemeClr>
              </a:solidFill>
              <a:latin typeface="+mn-ea"/>
              <a:cs typeface="+mn-ea"/>
              <a:sym typeface="+mn-ea"/>
            </a:endParaRPr>
          </a:p>
        </p:txBody>
      </p:sp>
      <p:pic>
        <p:nvPicPr>
          <p:cNvPr id="31" name="图片 4" descr="/data/temp/46942e32-3091-11f0-9214-7e0c63d9a9b2.jpg@base@tag=imgScale&amp;m=1&amp;w=475&amp;h=738&amp;q=9546942e32-3091-11f0-9214-7e0c63d9a9b2"/>
          <p:cNvPicPr>
            <a:picLocks noChangeAspect="1"/>
          </p:cNvPicPr>
          <p:nvPr>
            <p:custDataLst>
              <p:tags r:id="rId17"/>
            </p:custDataLst>
          </p:nvPr>
        </p:nvPicPr>
        <p:blipFill rotWithShape="1">
          <a:blip r:embed="rId18"/>
          <a:srcRect l="17816" r="17816"/>
          <a:stretch>
            <a:fillRect/>
          </a:stretch>
        </p:blipFill>
        <p:spPr>
          <a:xfrm>
            <a:off x="9168858" y="1663110"/>
            <a:ext cx="1712789" cy="2660950"/>
          </a:xfrm>
          <a:prstGeom prst="roundRect">
            <a:avLst>
              <a:gd name="adj" fmla="val 50000"/>
            </a:avLst>
          </a:prstGeom>
          <a:solidFill>
            <a:schemeClr val="accent1"/>
          </a:solidFill>
          <a:ln>
            <a:solidFill>
              <a:schemeClr val="accent1">
                <a:alpha val="20000"/>
              </a:schemeClr>
            </a:solidFill>
          </a:ln>
        </p:spPr>
      </p:pic>
      <p:sp>
        <p:nvSpPr>
          <p:cNvPr id="32" name="椭圆 31"/>
          <p:cNvSpPr/>
          <p:nvPr>
            <p:custDataLst>
              <p:tags r:id="rId19"/>
            </p:custDataLst>
          </p:nvPr>
        </p:nvSpPr>
        <p:spPr>
          <a:xfrm>
            <a:off x="8909114" y="2319139"/>
            <a:ext cx="584071" cy="584071"/>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1400" b="1">
                <a:solidFill>
                  <a:schemeClr val="accent1"/>
                </a:solidFill>
                <a:latin typeface="+mn-ea"/>
                <a:cs typeface="+mn-ea"/>
                <a:sym typeface="+mn-ea"/>
              </a:rPr>
              <a:t>04</a:t>
            </a:r>
            <a:endParaRPr lang="zh-CN" altLang="en-US" sz="1400" b="1" dirty="0">
              <a:solidFill>
                <a:schemeClr val="accent1"/>
              </a:solidFill>
              <a:latin typeface="+mn-ea"/>
              <a:cs typeface="+mn-ea"/>
              <a:sym typeface="+mn-ea"/>
            </a:endParaRPr>
          </a:p>
        </p:txBody>
      </p:sp>
      <p:sp>
        <p:nvSpPr>
          <p:cNvPr id="33" name="矩形 32"/>
          <p:cNvSpPr/>
          <p:nvPr>
            <p:custDataLst>
              <p:tags r:id="rId20"/>
            </p:custDataLst>
          </p:nvPr>
        </p:nvSpPr>
        <p:spPr>
          <a:xfrm>
            <a:off x="8951029" y="4465681"/>
            <a:ext cx="2167685" cy="482151"/>
          </a:xfrm>
          <a:prstGeom prst="rect">
            <a:avLst/>
          </a:prstGeom>
          <a:noFill/>
        </p:spPr>
        <p:txBody>
          <a:bodyPr wrap="square" lIns="0" tIns="0" rIns="0" bIns="0" rtlCol="0" anchor="ctr">
            <a:noAutofit/>
          </a:bodyPr>
          <a:p>
            <a:pPr algn="ctr">
              <a:spcBef>
                <a:spcPct val="0"/>
              </a:spcBef>
              <a:spcAft>
                <a:spcPct val="0"/>
              </a:spcAft>
            </a:pPr>
            <a:r>
              <a:rPr lang="zh-CN" altLang="en-US" sz="1600" b="1" dirty="0">
                <a:solidFill>
                  <a:schemeClr val="accent1"/>
                </a:solidFill>
                <a:latin typeface="+mn-ea"/>
                <a:cs typeface="+mn-ea"/>
              </a:rPr>
              <a:t>自学习持续升级</a:t>
            </a:r>
            <a:endParaRPr lang="zh-CN" altLang="en-US" sz="1600" b="1" dirty="0">
              <a:solidFill>
                <a:schemeClr val="accent1"/>
              </a:solidFill>
              <a:latin typeface="+mn-ea"/>
              <a:cs typeface="+mn-ea"/>
            </a:endParaRPr>
          </a:p>
        </p:txBody>
      </p:sp>
      <p:sp>
        <p:nvSpPr>
          <p:cNvPr id="34" name="矩形 33"/>
          <p:cNvSpPr/>
          <p:nvPr>
            <p:custDataLst>
              <p:tags r:id="rId21"/>
            </p:custDataLst>
          </p:nvPr>
        </p:nvSpPr>
        <p:spPr>
          <a:xfrm>
            <a:off x="8951029" y="5022004"/>
            <a:ext cx="2167683" cy="1562908"/>
          </a:xfrm>
          <a:prstGeom prst="rect">
            <a:avLst/>
          </a:prstGeom>
          <a:noFill/>
        </p:spPr>
        <p:txBody>
          <a:bodyPr wrap="square" lIns="0" tIns="0" rIns="0" bIns="0" rtlCol="0" anchor="t" anchorCtr="0">
            <a:noAutofit/>
          </a:bodyPr>
          <a:p>
            <a:pPr algn="ctr">
              <a:lnSpc>
                <a:spcPct val="140000"/>
              </a:lnSpc>
              <a:spcBef>
                <a:spcPct val="0"/>
              </a:spcBef>
              <a:spcAft>
                <a:spcPct val="0"/>
              </a:spcAft>
            </a:pPr>
            <a:r>
              <a:rPr lang="zh-CN" altLang="en-US" sz="1200" dirty="0">
                <a:ln>
                  <a:noFill/>
                  <a:prstDash val="sysDot"/>
                </a:ln>
                <a:solidFill>
                  <a:schemeClr val="tx1">
                    <a:lumMod val="85000"/>
                    <a:lumOff val="15000"/>
                  </a:schemeClr>
                </a:solidFill>
                <a:latin typeface="+mn-ea"/>
                <a:cs typeface="+mn-ea"/>
                <a:sym typeface="+mn-ea"/>
              </a:rPr>
              <a:t>洗衣机通过嵌入式AI和物联网技术，不断学习用户的洗衣习惯和衣物特点，持续优化洗涤方案，提升洗涤体验。</a:t>
            </a:r>
            <a:endParaRPr lang="zh-CN" altLang="en-US" sz="1200" dirty="0">
              <a:ln>
                <a:noFill/>
                <a:prstDash val="sysDot"/>
              </a:ln>
              <a:solidFill>
                <a:schemeClr val="tx1">
                  <a:lumMod val="85000"/>
                  <a:lumOff val="15000"/>
                </a:schemeClr>
              </a:solidFill>
              <a:latin typeface="+mn-ea"/>
              <a:cs typeface="+mn-ea"/>
              <a:sym typeface="+mn-ea"/>
            </a:endParaRPr>
          </a:p>
        </p:txBody>
      </p:sp>
    </p:spTree>
    <p:custDataLst>
      <p:tags r:id="rId2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4.2 </a:t>
            </a:r>
            <a:r>
              <a:rPr lang="zh-CN" altLang="en-US"/>
              <a:t>健康洗护闭环：从清洁到预防</a:t>
            </a:r>
            <a:endParaRPr lang="zh-CN" altLang="en-US"/>
          </a:p>
        </p:txBody>
      </p:sp>
      <p:sp>
        <p:nvSpPr>
          <p:cNvPr id="19" name="矩形 18"/>
          <p:cNvSpPr/>
          <p:nvPr>
            <p:custDataLst>
              <p:tags r:id="rId2"/>
            </p:custDataLst>
          </p:nvPr>
        </p:nvSpPr>
        <p:spPr>
          <a:xfrm>
            <a:off x="1008378" y="2097023"/>
            <a:ext cx="2985177" cy="398800"/>
          </a:xfrm>
          <a:prstGeom prst="rect">
            <a:avLst/>
          </a:prstGeom>
          <a:noFill/>
        </p:spPr>
        <p:txBody>
          <a:bodyPr wrap="square" lIns="0" tIns="0" rIns="0" bIns="0" rtlCol="0">
            <a:noAutofit/>
          </a:bodyPr>
          <a:p>
            <a:pPr algn="r">
              <a:spcBef>
                <a:spcPct val="0"/>
              </a:spcBef>
              <a:spcAft>
                <a:spcPct val="0"/>
              </a:spcAft>
            </a:pPr>
            <a:r>
              <a:rPr lang="zh-CN" altLang="en-US" b="1">
                <a:solidFill>
                  <a:schemeClr val="accent1"/>
                </a:solidFill>
                <a:latin typeface="+mn-ea"/>
                <a:cs typeface="+mn-ea"/>
                <a:sym typeface="+mn-ea"/>
              </a:rPr>
              <a:t>自清洁提醒机制</a:t>
            </a:r>
            <a:endParaRPr lang="zh-CN" altLang="en-US" b="1">
              <a:solidFill>
                <a:schemeClr val="accent1"/>
              </a:solidFill>
              <a:latin typeface="+mn-ea"/>
              <a:cs typeface="+mn-ea"/>
              <a:sym typeface="+mn-ea"/>
            </a:endParaRPr>
          </a:p>
        </p:txBody>
      </p:sp>
      <p:sp>
        <p:nvSpPr>
          <p:cNvPr id="20" name="矩形 19"/>
          <p:cNvSpPr/>
          <p:nvPr>
            <p:custDataLst>
              <p:tags r:id="rId3"/>
            </p:custDataLst>
          </p:nvPr>
        </p:nvSpPr>
        <p:spPr>
          <a:xfrm>
            <a:off x="1008378" y="2581552"/>
            <a:ext cx="2985177" cy="865549"/>
          </a:xfrm>
          <a:prstGeom prst="rect">
            <a:avLst/>
          </a:prstGeom>
          <a:noFill/>
        </p:spPr>
        <p:txBody>
          <a:bodyPr wrap="square" lIns="0" tIns="0" rIns="0" bIns="0" rtlCol="0">
            <a:noAutofit/>
          </a:bodyPr>
          <a:p>
            <a:pPr algn="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洗衣机具备自清洁功能，并能根据使用次数和时间，自动提醒用户进行自清洁，保持洗衣机内部的清洁卫生。</a:t>
            </a:r>
            <a:endParaRPr lang="zh-CN" altLang="en-US" sz="1400">
              <a:solidFill>
                <a:schemeClr val="tx1">
                  <a:lumMod val="85000"/>
                  <a:lumOff val="15000"/>
                </a:schemeClr>
              </a:solidFill>
              <a:latin typeface="+mn-ea"/>
              <a:cs typeface="+mn-ea"/>
              <a:sym typeface="+mn-ea"/>
            </a:endParaRPr>
          </a:p>
        </p:txBody>
      </p:sp>
      <p:cxnSp>
        <p:nvCxnSpPr>
          <p:cNvPr id="23" name="直接箭头连接符 22"/>
          <p:cNvCxnSpPr/>
          <p:nvPr>
            <p:custDataLst>
              <p:tags r:id="rId4"/>
            </p:custDataLst>
          </p:nvPr>
        </p:nvCxnSpPr>
        <p:spPr>
          <a:xfrm>
            <a:off x="2023160" y="2512969"/>
            <a:ext cx="1970506" cy="0"/>
          </a:xfrm>
          <a:prstGeom prst="straightConnector1">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4" name="泪滴形 23"/>
          <p:cNvSpPr/>
          <p:nvPr>
            <p:custDataLst>
              <p:tags r:id="rId5"/>
            </p:custDataLst>
          </p:nvPr>
        </p:nvSpPr>
        <p:spPr>
          <a:xfrm flipH="1">
            <a:off x="4224183" y="1930644"/>
            <a:ext cx="1682201" cy="168220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endParaRPr lang="zh-CN" altLang="en-US">
              <a:solidFill>
                <a:schemeClr val="lt1"/>
              </a:solidFill>
            </a:endParaRPr>
          </a:p>
        </p:txBody>
      </p:sp>
      <p:sp>
        <p:nvSpPr>
          <p:cNvPr id="25" name="泪滴形 24"/>
          <p:cNvSpPr/>
          <p:nvPr>
            <p:custDataLst>
              <p:tags r:id="rId6"/>
            </p:custDataLst>
          </p:nvPr>
        </p:nvSpPr>
        <p:spPr>
          <a:xfrm>
            <a:off x="6300739" y="1930644"/>
            <a:ext cx="1682201" cy="168220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endParaRPr lang="zh-CN" altLang="en-US">
              <a:solidFill>
                <a:schemeClr val="lt1"/>
              </a:solidFill>
            </a:endParaRPr>
          </a:p>
        </p:txBody>
      </p:sp>
      <p:sp>
        <p:nvSpPr>
          <p:cNvPr id="26" name="泪滴形 25"/>
          <p:cNvSpPr/>
          <p:nvPr>
            <p:custDataLst>
              <p:tags r:id="rId7"/>
            </p:custDataLst>
          </p:nvPr>
        </p:nvSpPr>
        <p:spPr>
          <a:xfrm rot="16200000" flipH="1">
            <a:off x="4224183" y="3897975"/>
            <a:ext cx="1682201" cy="168220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endParaRPr lang="zh-CN" altLang="en-US"/>
          </a:p>
        </p:txBody>
      </p:sp>
      <p:sp>
        <p:nvSpPr>
          <p:cNvPr id="29" name="泪滴形 28"/>
          <p:cNvSpPr/>
          <p:nvPr>
            <p:custDataLst>
              <p:tags r:id="rId8"/>
            </p:custDataLst>
          </p:nvPr>
        </p:nvSpPr>
        <p:spPr>
          <a:xfrm rot="5400000">
            <a:off x="6301374" y="3897975"/>
            <a:ext cx="1682201" cy="168220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endParaRPr lang="zh-CN" altLang="en-US"/>
          </a:p>
        </p:txBody>
      </p:sp>
      <p:sp>
        <p:nvSpPr>
          <p:cNvPr id="31" name="矩形 30"/>
          <p:cNvSpPr/>
          <p:nvPr>
            <p:custDataLst>
              <p:tags r:id="rId9"/>
            </p:custDataLst>
          </p:nvPr>
        </p:nvSpPr>
        <p:spPr>
          <a:xfrm>
            <a:off x="1008378" y="4064353"/>
            <a:ext cx="2985177" cy="398800"/>
          </a:xfrm>
          <a:prstGeom prst="rect">
            <a:avLst/>
          </a:prstGeom>
          <a:noFill/>
        </p:spPr>
        <p:txBody>
          <a:bodyPr wrap="square" lIns="0" tIns="0" rIns="0" bIns="0" rtlCol="0">
            <a:noAutofit/>
          </a:bodyPr>
          <a:p>
            <a:pPr algn="r">
              <a:spcBef>
                <a:spcPct val="0"/>
              </a:spcBef>
              <a:spcAft>
                <a:spcPct val="0"/>
              </a:spcAft>
            </a:pPr>
            <a:r>
              <a:rPr lang="zh-CN" altLang="en-US" b="1">
                <a:solidFill>
                  <a:schemeClr val="accent1"/>
                </a:solidFill>
                <a:latin typeface="+mn-ea"/>
                <a:cs typeface="+mn-ea"/>
                <a:sym typeface="+mn-ea"/>
              </a:rPr>
              <a:t>抑制细菌滋生</a:t>
            </a:r>
            <a:endParaRPr lang="zh-CN" altLang="en-US" b="1">
              <a:solidFill>
                <a:schemeClr val="accent1"/>
              </a:solidFill>
              <a:latin typeface="+mn-ea"/>
              <a:cs typeface="+mn-ea"/>
              <a:sym typeface="+mn-ea"/>
            </a:endParaRPr>
          </a:p>
        </p:txBody>
      </p:sp>
      <p:sp>
        <p:nvSpPr>
          <p:cNvPr id="32" name="矩形 31"/>
          <p:cNvSpPr/>
          <p:nvPr>
            <p:custDataLst>
              <p:tags r:id="rId10"/>
            </p:custDataLst>
          </p:nvPr>
        </p:nvSpPr>
        <p:spPr>
          <a:xfrm>
            <a:off x="1008378" y="4548883"/>
            <a:ext cx="2985177" cy="865549"/>
          </a:xfrm>
          <a:prstGeom prst="rect">
            <a:avLst/>
          </a:prstGeom>
          <a:noFill/>
        </p:spPr>
        <p:txBody>
          <a:bodyPr wrap="square" lIns="0" tIns="0" rIns="0" bIns="0" rtlCol="0">
            <a:noAutofit/>
          </a:bodyPr>
          <a:p>
            <a:pPr algn="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良好的清洁和晾晒措施有助于抑制细菌滋生，为用户提供更健康的洗衣环境和穿着体验。</a:t>
            </a:r>
            <a:endParaRPr lang="zh-CN" altLang="en-US" sz="1400">
              <a:solidFill>
                <a:schemeClr val="tx1">
                  <a:lumMod val="85000"/>
                  <a:lumOff val="15000"/>
                </a:schemeClr>
              </a:solidFill>
              <a:latin typeface="+mn-ea"/>
              <a:cs typeface="+mn-ea"/>
              <a:sym typeface="+mn-ea"/>
            </a:endParaRPr>
          </a:p>
        </p:txBody>
      </p:sp>
      <p:cxnSp>
        <p:nvCxnSpPr>
          <p:cNvPr id="33" name="直接箭头连接符 32"/>
          <p:cNvCxnSpPr/>
          <p:nvPr>
            <p:custDataLst>
              <p:tags r:id="rId11"/>
            </p:custDataLst>
          </p:nvPr>
        </p:nvCxnSpPr>
        <p:spPr>
          <a:xfrm>
            <a:off x="2023160" y="4480300"/>
            <a:ext cx="1970506" cy="0"/>
          </a:xfrm>
          <a:prstGeom prst="straightConnector1">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4" name="矩形 33"/>
          <p:cNvSpPr/>
          <p:nvPr>
            <p:custDataLst>
              <p:tags r:id="rId12"/>
            </p:custDataLst>
          </p:nvPr>
        </p:nvSpPr>
        <p:spPr>
          <a:xfrm>
            <a:off x="8252829" y="2096387"/>
            <a:ext cx="2965834" cy="398800"/>
          </a:xfrm>
          <a:prstGeom prst="rect">
            <a:avLst/>
          </a:prstGeom>
          <a:noFill/>
        </p:spPr>
        <p:txBody>
          <a:bodyPr wrap="square" lIns="0" tIns="0" rIns="0" bIns="0" rtlCol="0">
            <a:noAutofit/>
          </a:bodyPr>
          <a:p>
            <a:pPr>
              <a:spcBef>
                <a:spcPct val="0"/>
              </a:spcBef>
              <a:spcAft>
                <a:spcPct val="0"/>
              </a:spcAft>
            </a:pPr>
            <a:r>
              <a:rPr lang="zh-CN" altLang="en-US" b="1">
                <a:solidFill>
                  <a:schemeClr val="accent1"/>
                </a:solidFill>
                <a:latin typeface="+mn-ea"/>
                <a:cs typeface="+mn-ea"/>
                <a:sym typeface="+mn-ea"/>
              </a:rPr>
              <a:t>晾晒建议精准化</a:t>
            </a:r>
            <a:endParaRPr lang="zh-CN" altLang="en-US" b="1">
              <a:solidFill>
                <a:schemeClr val="accent1"/>
              </a:solidFill>
              <a:latin typeface="+mn-ea"/>
              <a:cs typeface="+mn-ea"/>
              <a:sym typeface="+mn-ea"/>
            </a:endParaRPr>
          </a:p>
        </p:txBody>
      </p:sp>
      <p:cxnSp>
        <p:nvCxnSpPr>
          <p:cNvPr id="35" name="直接箭头连接符 34"/>
          <p:cNvCxnSpPr/>
          <p:nvPr>
            <p:custDataLst>
              <p:tags r:id="rId13"/>
            </p:custDataLst>
          </p:nvPr>
        </p:nvCxnSpPr>
        <p:spPr>
          <a:xfrm flipH="1">
            <a:off x="8252829" y="2512334"/>
            <a:ext cx="1970506" cy="0"/>
          </a:xfrm>
          <a:prstGeom prst="straightConnector1">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6" name="矩形 35"/>
          <p:cNvSpPr/>
          <p:nvPr>
            <p:custDataLst>
              <p:tags r:id="rId14"/>
            </p:custDataLst>
          </p:nvPr>
        </p:nvSpPr>
        <p:spPr>
          <a:xfrm>
            <a:off x="8252829" y="4063718"/>
            <a:ext cx="2965833" cy="398800"/>
          </a:xfrm>
          <a:prstGeom prst="rect">
            <a:avLst/>
          </a:prstGeom>
          <a:noFill/>
        </p:spPr>
        <p:txBody>
          <a:bodyPr wrap="square" lIns="0" tIns="0" rIns="0" bIns="0" rtlCol="0">
            <a:noAutofit/>
          </a:bodyPr>
          <a:p>
            <a:pPr>
              <a:spcBef>
                <a:spcPct val="0"/>
              </a:spcBef>
              <a:spcAft>
                <a:spcPct val="0"/>
              </a:spcAft>
            </a:pPr>
            <a:r>
              <a:rPr lang="zh-CN" altLang="en-US" b="1">
                <a:solidFill>
                  <a:schemeClr val="accent1"/>
                </a:solidFill>
                <a:latin typeface="+mn-ea"/>
                <a:cs typeface="+mn-ea"/>
                <a:sym typeface="+mn-ea"/>
              </a:rPr>
              <a:t>预防二次污染</a:t>
            </a:r>
            <a:endParaRPr lang="zh-CN" altLang="en-US" b="1">
              <a:solidFill>
                <a:schemeClr val="accent1"/>
              </a:solidFill>
              <a:latin typeface="+mn-ea"/>
              <a:cs typeface="+mn-ea"/>
              <a:sym typeface="+mn-ea"/>
            </a:endParaRPr>
          </a:p>
        </p:txBody>
      </p:sp>
      <p:cxnSp>
        <p:nvCxnSpPr>
          <p:cNvPr id="37" name="直接箭头连接符 36"/>
          <p:cNvCxnSpPr/>
          <p:nvPr>
            <p:custDataLst>
              <p:tags r:id="rId15"/>
            </p:custDataLst>
          </p:nvPr>
        </p:nvCxnSpPr>
        <p:spPr>
          <a:xfrm flipH="1">
            <a:off x="8252829" y="4479665"/>
            <a:ext cx="1970506" cy="0"/>
          </a:xfrm>
          <a:prstGeom prst="straightConnector1">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pic>
        <p:nvPicPr>
          <p:cNvPr id="38" name="图片 7" descr="343435383038363b343532323338393bbacfd7f7bbfad6c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764595" y="2471692"/>
            <a:ext cx="600741" cy="600741"/>
          </a:xfrm>
          <a:prstGeom prst="rect">
            <a:avLst/>
          </a:prstGeom>
          <a:effectLst>
            <a:reflection blurRad="6350" stA="29000" endPos="35000" dist="50800" dir="5400000" sy="-100000" algn="bl" rotWithShape="0"/>
          </a:effectLst>
        </p:spPr>
      </p:pic>
      <p:sp>
        <p:nvSpPr>
          <p:cNvPr id="39" name="菱形 38"/>
          <p:cNvSpPr/>
          <p:nvPr>
            <p:custDataLst>
              <p:tags r:id="rId19"/>
            </p:custDataLst>
          </p:nvPr>
        </p:nvSpPr>
        <p:spPr>
          <a:xfrm>
            <a:off x="5834625" y="3525211"/>
            <a:ext cx="538508" cy="538508"/>
          </a:xfrm>
          <a:prstGeom prst="diamond">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endParaRPr lang="zh-CN" altLang="en-US">
              <a:solidFill>
                <a:schemeClr val="lt1"/>
              </a:solidFill>
            </a:endParaRPr>
          </a:p>
        </p:txBody>
      </p:sp>
      <p:pic>
        <p:nvPicPr>
          <p:cNvPr id="40" name="图片 5" descr="343435383036303b343532343134393bcdb7c4d4b7e7b1a9"/>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4784281" y="4458709"/>
            <a:ext cx="561369" cy="561369"/>
          </a:xfrm>
          <a:prstGeom prst="rect">
            <a:avLst/>
          </a:prstGeom>
          <a:effectLst>
            <a:reflection blurRad="6350" stA="29000" endPos="35000" dist="50800" dir="5400000" sy="-100000" algn="bl" rotWithShape="0"/>
          </a:effectLst>
        </p:spPr>
      </p:pic>
      <p:pic>
        <p:nvPicPr>
          <p:cNvPr id="41" name="图片 9" descr="343435383038363b343532323339323bc6b7c5c6b9dcc0ed"/>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6860203" y="2437400"/>
            <a:ext cx="562639" cy="562639"/>
          </a:xfrm>
          <a:prstGeom prst="rect">
            <a:avLst/>
          </a:prstGeom>
          <a:effectLst>
            <a:reflection blurRad="6350" stA="29000" endPos="35000" dist="50800" dir="5400000" sy="-100000" algn="bl" rotWithShape="0"/>
          </a:effectLst>
        </p:spPr>
      </p:pic>
      <p:pic>
        <p:nvPicPr>
          <p:cNvPr id="42" name="图片 18" descr="343435383036303b343532343136323bcfeec4bfc9fac3fcd6dcc6da"/>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6872903" y="4470139"/>
            <a:ext cx="538508" cy="538508"/>
          </a:xfrm>
          <a:prstGeom prst="rect">
            <a:avLst/>
          </a:prstGeom>
          <a:effectLst>
            <a:reflection blurRad="6350" stA="29000" endPos="35000" dist="50800" dir="5400000" sy="-100000" algn="bl" rotWithShape="0"/>
          </a:effectLst>
        </p:spPr>
      </p:pic>
      <p:sp>
        <p:nvSpPr>
          <p:cNvPr id="43" name="矩形 42"/>
          <p:cNvSpPr/>
          <p:nvPr>
            <p:custDataLst>
              <p:tags r:id="rId29"/>
            </p:custDataLst>
          </p:nvPr>
        </p:nvSpPr>
        <p:spPr>
          <a:xfrm>
            <a:off x="8252829" y="2581552"/>
            <a:ext cx="2985177" cy="865549"/>
          </a:xfrm>
          <a:prstGeom prst="rect">
            <a:avLst/>
          </a:prstGeom>
          <a:noFill/>
        </p:spPr>
        <p:txBody>
          <a:bodyPr wrap="square" lIns="0" tIns="0" rIns="0" bIns="0" rtlCol="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n-ea"/>
                <a:sym typeface="+mn-ea"/>
              </a:rPr>
              <a:t>根据衣物材质和洗涤模式，给出合适的晾晒建议，如某些衣物适合阴干，避免阳光直射导致褪色变形。</a:t>
            </a:r>
            <a:endParaRPr lang="zh-CN" altLang="en-US" sz="1400">
              <a:solidFill>
                <a:schemeClr val="tx1">
                  <a:lumMod val="85000"/>
                  <a:lumOff val="15000"/>
                </a:schemeClr>
              </a:solidFill>
              <a:latin typeface="+mn-ea"/>
              <a:cs typeface="+mn-ea"/>
              <a:sym typeface="+mn-ea"/>
            </a:endParaRPr>
          </a:p>
        </p:txBody>
      </p:sp>
      <p:sp>
        <p:nvSpPr>
          <p:cNvPr id="44" name="矩形 43"/>
          <p:cNvSpPr/>
          <p:nvPr>
            <p:custDataLst>
              <p:tags r:id="rId30"/>
            </p:custDataLst>
          </p:nvPr>
        </p:nvSpPr>
        <p:spPr>
          <a:xfrm>
            <a:off x="8252829" y="4548883"/>
            <a:ext cx="2985177" cy="865549"/>
          </a:xfrm>
          <a:prstGeom prst="rect">
            <a:avLst/>
          </a:prstGeom>
          <a:noFill/>
        </p:spPr>
        <p:txBody>
          <a:bodyPr wrap="square" lIns="0" tIns="0" rIns="0" bIns="0" rtlCol="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n-ea"/>
                <a:sym typeface="+mn-ea"/>
              </a:rPr>
              <a:t>通过及时的自清洁和合理的晾晒建议，有效避免衣物在洗涤和晾晒过程中的二次污染，保障衣物的健康洁净。</a:t>
            </a:r>
            <a:endParaRPr lang="zh-CN" altLang="en-US" sz="1400">
              <a:solidFill>
                <a:schemeClr val="tx1">
                  <a:lumMod val="85000"/>
                  <a:lumOff val="15000"/>
                </a:schemeClr>
              </a:solidFill>
              <a:latin typeface="+mn-ea"/>
              <a:cs typeface="+mn-ea"/>
              <a:sym typeface="+mn-ea"/>
            </a:endParaRPr>
          </a:p>
        </p:txBody>
      </p:sp>
    </p:spTree>
    <p:custDataLst>
      <p:tags r:id="rId3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智慧家居：全场景AI生态</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05</a:t>
            </a:r>
            <a:endParaRPr lang="zh-CN" altLang="en-US"/>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custDataLst>
              <p:tags r:id="rId1"/>
            </p:custDataLst>
          </p:nvPr>
        </p:nvSpPr>
        <p:spPr>
          <a:xfrm>
            <a:off x="4290794" y="693001"/>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 name="标题"/>
          <p:cNvSpPr>
            <a:spLocks noGrp="1"/>
          </p:cNvSpPr>
          <p:nvPr>
            <p:ph type="title"/>
            <p:custDataLst>
              <p:tags r:id="rId2"/>
            </p:custDataLst>
          </p:nvPr>
        </p:nvSpPr>
        <p:spPr/>
        <p:txBody>
          <a:bodyPr/>
          <a:lstStyle/>
          <a:p>
            <a:r>
              <a:rPr lang="zh-CN" altLang="en-US"/>
              <a:t>目录</a:t>
            </a:r>
            <a:endParaRPr lang="zh-CN" altLang="en-US"/>
          </a:p>
        </p:txBody>
      </p:sp>
      <p:sp>
        <p:nvSpPr>
          <p:cNvPr id="6" name="序号"/>
          <p:cNvSpPr txBox="1"/>
          <p:nvPr>
            <p:custDataLst>
              <p:tags r:id="rId3"/>
            </p:custDataLst>
          </p:nvPr>
        </p:nvSpPr>
        <p:spPr>
          <a:xfrm>
            <a:off x="4361638" y="747001"/>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01</a:t>
            </a:r>
            <a:endParaRPr lang="en-US" sz="2000" b="1" dirty="0">
              <a:solidFill>
                <a:schemeClr val="accent1"/>
              </a:solidFill>
              <a:latin typeface="+mn-ea"/>
            </a:endParaRPr>
          </a:p>
        </p:txBody>
      </p:sp>
      <p:sp>
        <p:nvSpPr>
          <p:cNvPr id="7" name="项标题"/>
          <p:cNvSpPr txBox="1"/>
          <p:nvPr>
            <p:custDataLst>
              <p:tags r:id="rId4"/>
            </p:custDataLst>
          </p:nvPr>
        </p:nvSpPr>
        <p:spPr>
          <a:xfrm>
            <a:off x="5441452" y="837001"/>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电视：重构家庭智能核心</a:t>
            </a:r>
            <a:endParaRPr lang="zh-CN" altLang="en-US" sz="2400" spc="300" dirty="0">
              <a:solidFill>
                <a:srgbClr val="262626"/>
              </a:solidFill>
              <a:latin typeface="+mn-ea"/>
              <a:sym typeface="+mn-ea"/>
            </a:endParaRPr>
          </a:p>
        </p:txBody>
      </p:sp>
      <p:sp>
        <p:nvSpPr>
          <p:cNvPr id="9" name="矩形: 圆角 8"/>
          <p:cNvSpPr/>
          <p:nvPr>
            <p:custDataLst>
              <p:tags r:id="rId5"/>
            </p:custDataLst>
          </p:nvPr>
        </p:nvSpPr>
        <p:spPr>
          <a:xfrm>
            <a:off x="4290794" y="1629001"/>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0" name="序号"/>
          <p:cNvSpPr txBox="1"/>
          <p:nvPr>
            <p:custDataLst>
              <p:tags r:id="rId6"/>
            </p:custDataLst>
          </p:nvPr>
        </p:nvSpPr>
        <p:spPr>
          <a:xfrm>
            <a:off x="4361638" y="1683001"/>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02</a:t>
            </a:r>
            <a:endParaRPr lang="en-US" sz="2000" b="1" dirty="0">
              <a:solidFill>
                <a:schemeClr val="accent1"/>
              </a:solidFill>
              <a:latin typeface="+mn-ea"/>
            </a:endParaRPr>
          </a:p>
        </p:txBody>
      </p:sp>
      <p:sp>
        <p:nvSpPr>
          <p:cNvPr id="11" name="项标题"/>
          <p:cNvSpPr txBox="1"/>
          <p:nvPr>
            <p:custDataLst>
              <p:tags r:id="rId7"/>
            </p:custDataLst>
          </p:nvPr>
        </p:nvSpPr>
        <p:spPr>
          <a:xfrm>
            <a:off x="5441452" y="1773001"/>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空调：微气候的AI管家</a:t>
            </a:r>
            <a:endParaRPr lang="zh-CN" altLang="en-US" sz="2400" spc="300" dirty="0">
              <a:solidFill>
                <a:srgbClr val="262626"/>
              </a:solidFill>
              <a:latin typeface="+mn-ea"/>
              <a:sym typeface="+mn-ea"/>
            </a:endParaRPr>
          </a:p>
        </p:txBody>
      </p:sp>
      <p:sp>
        <p:nvSpPr>
          <p:cNvPr id="12" name="矩形: 圆角 11"/>
          <p:cNvSpPr/>
          <p:nvPr>
            <p:custDataLst>
              <p:tags r:id="rId8"/>
            </p:custDataLst>
          </p:nvPr>
        </p:nvSpPr>
        <p:spPr>
          <a:xfrm>
            <a:off x="4290794" y="2565001"/>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3" name="序号"/>
          <p:cNvSpPr txBox="1"/>
          <p:nvPr>
            <p:custDataLst>
              <p:tags r:id="rId9"/>
            </p:custDataLst>
          </p:nvPr>
        </p:nvSpPr>
        <p:spPr>
          <a:xfrm>
            <a:off x="4361638" y="2619001"/>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03</a:t>
            </a:r>
            <a:endParaRPr lang="en-US" sz="2000" b="1" dirty="0">
              <a:solidFill>
                <a:schemeClr val="accent1"/>
              </a:solidFill>
              <a:latin typeface="+mn-ea"/>
            </a:endParaRPr>
          </a:p>
        </p:txBody>
      </p:sp>
      <p:sp>
        <p:nvSpPr>
          <p:cNvPr id="14" name="项标题"/>
          <p:cNvSpPr txBox="1"/>
          <p:nvPr>
            <p:custDataLst>
              <p:tags r:id="rId10"/>
            </p:custDataLst>
          </p:nvPr>
        </p:nvSpPr>
        <p:spPr>
          <a:xfrm>
            <a:off x="5441452" y="2709001"/>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冰箱：食材管理的AI中枢</a:t>
            </a:r>
            <a:endParaRPr lang="zh-CN" altLang="en-US" sz="2400" spc="300" dirty="0">
              <a:solidFill>
                <a:srgbClr val="262626"/>
              </a:solidFill>
              <a:latin typeface="+mn-ea"/>
              <a:sym typeface="+mn-ea"/>
            </a:endParaRPr>
          </a:p>
        </p:txBody>
      </p:sp>
      <p:sp>
        <p:nvSpPr>
          <p:cNvPr id="15" name="矩形: 圆角 14"/>
          <p:cNvSpPr/>
          <p:nvPr>
            <p:custDataLst>
              <p:tags r:id="rId11"/>
            </p:custDataLst>
          </p:nvPr>
        </p:nvSpPr>
        <p:spPr>
          <a:xfrm>
            <a:off x="4290794" y="3495675"/>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6" name="序号"/>
          <p:cNvSpPr txBox="1"/>
          <p:nvPr>
            <p:custDataLst>
              <p:tags r:id="rId12"/>
            </p:custDataLst>
          </p:nvPr>
        </p:nvSpPr>
        <p:spPr>
          <a:xfrm>
            <a:off x="4361638" y="3549675"/>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04</a:t>
            </a:r>
            <a:endParaRPr lang="en-US" sz="2000" b="1" dirty="0">
              <a:solidFill>
                <a:schemeClr val="accent1"/>
              </a:solidFill>
              <a:latin typeface="+mn-ea"/>
            </a:endParaRPr>
          </a:p>
        </p:txBody>
      </p:sp>
      <p:sp>
        <p:nvSpPr>
          <p:cNvPr id="17" name="项标题"/>
          <p:cNvSpPr txBox="1"/>
          <p:nvPr>
            <p:custDataLst>
              <p:tags r:id="rId13"/>
            </p:custDataLst>
          </p:nvPr>
        </p:nvSpPr>
        <p:spPr>
          <a:xfrm>
            <a:off x="5441452" y="3639675"/>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洗衣机：衣物护理的AI专家</a:t>
            </a:r>
            <a:endParaRPr lang="zh-CN" altLang="en-US" sz="2400" spc="300" dirty="0">
              <a:solidFill>
                <a:srgbClr val="262626"/>
              </a:solidFill>
              <a:latin typeface="+mn-ea"/>
              <a:sym typeface="+mn-ea"/>
            </a:endParaRPr>
          </a:p>
        </p:txBody>
      </p:sp>
      <p:sp>
        <p:nvSpPr>
          <p:cNvPr id="18" name="矩形: 圆角 17"/>
          <p:cNvSpPr/>
          <p:nvPr>
            <p:custDataLst>
              <p:tags r:id="rId14"/>
            </p:custDataLst>
          </p:nvPr>
        </p:nvSpPr>
        <p:spPr>
          <a:xfrm>
            <a:off x="4290794" y="4426349"/>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序号"/>
          <p:cNvSpPr txBox="1"/>
          <p:nvPr>
            <p:custDataLst>
              <p:tags r:id="rId15"/>
            </p:custDataLst>
          </p:nvPr>
        </p:nvSpPr>
        <p:spPr>
          <a:xfrm>
            <a:off x="4361638" y="4480349"/>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05</a:t>
            </a:r>
            <a:endParaRPr lang="en-US" sz="2000" b="1" dirty="0">
              <a:solidFill>
                <a:schemeClr val="accent1"/>
              </a:solidFill>
              <a:latin typeface="+mn-ea"/>
            </a:endParaRPr>
          </a:p>
        </p:txBody>
      </p:sp>
      <p:sp>
        <p:nvSpPr>
          <p:cNvPr id="20" name="项标题"/>
          <p:cNvSpPr txBox="1"/>
          <p:nvPr>
            <p:custDataLst>
              <p:tags r:id="rId16"/>
            </p:custDataLst>
          </p:nvPr>
        </p:nvSpPr>
        <p:spPr>
          <a:xfrm>
            <a:off x="5441452" y="4570349"/>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智慧家居：全场景AI生态</a:t>
            </a:r>
            <a:endParaRPr lang="zh-CN" altLang="en-US" sz="2400" spc="300" dirty="0">
              <a:solidFill>
                <a:srgbClr val="262626"/>
              </a:solidFill>
              <a:latin typeface="+mn-ea"/>
              <a:sym typeface="+mn-ea"/>
            </a:endParaRPr>
          </a:p>
        </p:txBody>
      </p:sp>
      <p:sp>
        <p:nvSpPr>
          <p:cNvPr id="21" name="矩形: 圆角 20"/>
          <p:cNvSpPr/>
          <p:nvPr>
            <p:custDataLst>
              <p:tags r:id="rId17"/>
            </p:custDataLst>
          </p:nvPr>
        </p:nvSpPr>
        <p:spPr>
          <a:xfrm>
            <a:off x="4290794" y="5357023"/>
            <a:ext cx="6300000" cy="79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2" name="序号"/>
          <p:cNvSpPr txBox="1"/>
          <p:nvPr>
            <p:custDataLst>
              <p:tags r:id="rId18"/>
            </p:custDataLst>
          </p:nvPr>
        </p:nvSpPr>
        <p:spPr>
          <a:xfrm>
            <a:off x="4361638" y="5411023"/>
            <a:ext cx="684000" cy="684000"/>
          </a:xfrm>
          <a:prstGeom prst="flowChartConnector">
            <a:avLst/>
          </a:prstGeom>
          <a:solidFill>
            <a:schemeClr val="accent1">
              <a:alpha val="10000"/>
            </a:schemeClr>
          </a:solidFill>
        </p:spPr>
        <p:txBody>
          <a:bodyPr wrap="none" lIns="0" tIns="0" rIns="0" bIns="0" rtlCol="0" anchor="ctr" anchorCtr="0">
            <a:normAutofit/>
          </a:bodyPr>
          <a:lstStyle/>
          <a:p>
            <a:pPr algn="ctr">
              <a:lnSpc>
                <a:spcPct val="100000"/>
              </a:lnSpc>
            </a:pPr>
            <a:r>
              <a:rPr lang="en-US" sz="2000" b="1" dirty="0">
                <a:solidFill>
                  <a:schemeClr val="accent1"/>
                </a:solidFill>
                <a:latin typeface="+mn-ea"/>
              </a:rPr>
              <a:t>06</a:t>
            </a:r>
            <a:endParaRPr lang="en-US" sz="2000" b="1" dirty="0">
              <a:solidFill>
                <a:schemeClr val="accent1"/>
              </a:solidFill>
              <a:latin typeface="+mn-ea"/>
            </a:endParaRPr>
          </a:p>
        </p:txBody>
      </p:sp>
      <p:sp>
        <p:nvSpPr>
          <p:cNvPr id="23" name="项标题"/>
          <p:cNvSpPr txBox="1"/>
          <p:nvPr>
            <p:custDataLst>
              <p:tags r:id="rId19"/>
            </p:custDataLst>
          </p:nvPr>
        </p:nvSpPr>
        <p:spPr>
          <a:xfrm>
            <a:off x="5441452" y="5501023"/>
            <a:ext cx="4208896" cy="504000"/>
          </a:xfrm>
          <a:prstGeom prst="rect">
            <a:avLst/>
          </a:prstGeom>
          <a:noFill/>
        </p:spPr>
        <p:txBody>
          <a:bodyPr wrap="square" lIns="0" tIns="0" rIns="0" bIns="0" rtlCol="0" anchor="ctr">
            <a:noAutofit/>
          </a:bodyPr>
          <a:lstStyle/>
          <a:p>
            <a:pPr lvl="0" algn="l">
              <a:buClrTx/>
              <a:buSzTx/>
              <a:buFontTx/>
            </a:pPr>
            <a:r>
              <a:rPr lang="zh-CN" altLang="en-US" sz="2400" spc="300" dirty="0">
                <a:solidFill>
                  <a:srgbClr val="262626"/>
                </a:solidFill>
                <a:latin typeface="+mn-ea"/>
                <a:sym typeface="+mn-ea"/>
              </a:rPr>
              <a:t>创新路径与落地思考</a:t>
            </a:r>
            <a:endParaRPr lang="zh-CN" altLang="en-US" sz="2400" spc="300" dirty="0">
              <a:solidFill>
                <a:srgbClr val="262626"/>
              </a:solidFill>
              <a:latin typeface="+mn-ea"/>
              <a:sym typeface="+mn-ea"/>
            </a:endParaRPr>
          </a:p>
        </p:txBody>
      </p:sp>
    </p:spTree>
    <p:custDataLst>
      <p:tags r:id="rId2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5.1 </a:t>
            </a:r>
            <a:r>
              <a:rPr lang="zh-CN" altLang="en-US"/>
              <a:t>主动服务：从响应到预判</a:t>
            </a:r>
            <a:endParaRPr lang="zh-CN" altLang="en-US"/>
          </a:p>
        </p:txBody>
      </p:sp>
      <p:cxnSp>
        <p:nvCxnSpPr>
          <p:cNvPr id="14" name="直接连接符 13"/>
          <p:cNvCxnSpPr/>
          <p:nvPr>
            <p:custDataLst>
              <p:tags r:id="rId2"/>
            </p:custDataLst>
          </p:nvPr>
        </p:nvCxnSpPr>
        <p:spPr>
          <a:xfrm>
            <a:off x="3222308" y="2473857"/>
            <a:ext cx="1908000"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
        <p:nvSpPr>
          <p:cNvPr id="21" name="矩形 20"/>
          <p:cNvSpPr/>
          <p:nvPr>
            <p:custDataLst>
              <p:tags r:id="rId3"/>
            </p:custDataLst>
          </p:nvPr>
        </p:nvSpPr>
        <p:spPr>
          <a:xfrm>
            <a:off x="69500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AI通过长期学习用户使用家电的习惯，自动调整家电运行逻辑。例如，记录用户每天离家的时间，在该时段自动关闭不必要运行的设备，实现智能化管理。</a:t>
            </a:r>
            <a:endParaRPr lang="zh-CN" altLang="en-US" sz="1400" dirty="0">
              <a:solidFill>
                <a:schemeClr val="tx1">
                  <a:lumMod val="85000"/>
                  <a:lumOff val="15000"/>
                </a:schemeClr>
              </a:solidFill>
              <a:latin typeface="+mn-ea"/>
              <a:cs typeface="+mn-ea"/>
            </a:endParaRPr>
          </a:p>
        </p:txBody>
      </p:sp>
      <p:sp>
        <p:nvSpPr>
          <p:cNvPr id="26" name="矩形 25"/>
          <p:cNvSpPr/>
          <p:nvPr>
            <p:custDataLst>
              <p:tags r:id="rId4"/>
            </p:custDataLst>
          </p:nvPr>
        </p:nvSpPr>
        <p:spPr>
          <a:xfrm>
            <a:off x="695008" y="3928642"/>
            <a:ext cx="3142615"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习惯学习与逻辑调整</a:t>
            </a:r>
            <a:endParaRPr lang="zh-CN" altLang="en-US" sz="2000" b="1" dirty="0">
              <a:solidFill>
                <a:schemeClr val="accent1"/>
              </a:solidFill>
              <a:latin typeface="+mn-ea"/>
              <a:cs typeface="+mn-ea"/>
            </a:endParaRPr>
          </a:p>
        </p:txBody>
      </p:sp>
      <p:pic>
        <p:nvPicPr>
          <p:cNvPr id="28" name="图片 5" descr="32313538333630393b32313538333731303bbdbbd7f7d2b5"/>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2003743" y="2225572"/>
            <a:ext cx="525600" cy="525600"/>
          </a:xfrm>
          <a:prstGeom prst="rect">
            <a:avLst/>
          </a:prstGeom>
        </p:spPr>
      </p:pic>
      <p:sp>
        <p:nvSpPr>
          <p:cNvPr id="29" name="弧形 28"/>
          <p:cNvSpPr/>
          <p:nvPr>
            <p:custDataLst>
              <p:tags r:id="rId8"/>
            </p:custDataLst>
          </p:nvPr>
        </p:nvSpPr>
        <p:spPr>
          <a:xfrm>
            <a:off x="1307783" y="1515642"/>
            <a:ext cx="1916430" cy="1916430"/>
          </a:xfrm>
          <a:prstGeom prst="arc">
            <a:avLst>
              <a:gd name="adj1" fmla="val 6375916"/>
              <a:gd name="adj2" fmla="val 4453969"/>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1" name="椭圆 30"/>
          <p:cNvSpPr/>
          <p:nvPr>
            <p:custDataLst>
              <p:tags r:id="rId9"/>
            </p:custDataLst>
          </p:nvPr>
        </p:nvSpPr>
        <p:spPr>
          <a:xfrm>
            <a:off x="199802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1</a:t>
            </a:r>
            <a:endParaRPr lang="en-US" altLang="zh-CN">
              <a:solidFill>
                <a:schemeClr val="tx1">
                  <a:lumMod val="85000"/>
                  <a:lumOff val="15000"/>
                </a:schemeClr>
              </a:solidFill>
              <a:latin typeface="+mn-ea"/>
              <a:cs typeface="+mn-ea"/>
              <a:sym typeface="+mn-ea"/>
            </a:endParaRPr>
          </a:p>
        </p:txBody>
      </p:sp>
      <p:sp>
        <p:nvSpPr>
          <p:cNvPr id="32" name="矩形 31"/>
          <p:cNvSpPr/>
          <p:nvPr>
            <p:custDataLst>
              <p:tags r:id="rId10"/>
            </p:custDataLst>
          </p:nvPr>
        </p:nvSpPr>
        <p:spPr>
          <a:xfrm>
            <a:off x="452405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当检测到用户离家后，系统自动关闭家中的电视、空调、灯光等设备，避免能源浪费。据统计，此功能可使家庭每月能源消耗降低约15%。</a:t>
            </a:r>
            <a:endParaRPr lang="zh-CN" altLang="en-US" sz="1400" dirty="0">
              <a:solidFill>
                <a:schemeClr val="tx1">
                  <a:lumMod val="85000"/>
                  <a:lumOff val="15000"/>
                </a:schemeClr>
              </a:solidFill>
              <a:latin typeface="+mn-ea"/>
              <a:cs typeface="+mn-ea"/>
            </a:endParaRPr>
          </a:p>
        </p:txBody>
      </p:sp>
      <p:sp>
        <p:nvSpPr>
          <p:cNvPr id="33" name="矩形 32"/>
          <p:cNvSpPr/>
          <p:nvPr>
            <p:custDataLst>
              <p:tags r:id="rId11"/>
            </p:custDataLst>
          </p:nvPr>
        </p:nvSpPr>
        <p:spPr>
          <a:xfrm>
            <a:off x="4630738" y="3928642"/>
            <a:ext cx="2928620"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离家自动关闭功能</a:t>
            </a:r>
            <a:endParaRPr lang="zh-CN" altLang="en-US" sz="2000" b="1" dirty="0">
              <a:solidFill>
                <a:schemeClr val="accent1"/>
              </a:solidFill>
              <a:latin typeface="+mn-ea"/>
              <a:cs typeface="+mn-ea"/>
            </a:endParaRPr>
          </a:p>
        </p:txBody>
      </p:sp>
      <p:sp>
        <p:nvSpPr>
          <p:cNvPr id="34" name="弧形 33"/>
          <p:cNvSpPr/>
          <p:nvPr>
            <p:custDataLst>
              <p:tags r:id="rId12"/>
            </p:custDataLst>
          </p:nvPr>
        </p:nvSpPr>
        <p:spPr>
          <a:xfrm>
            <a:off x="5136833" y="1515642"/>
            <a:ext cx="1916430" cy="1916430"/>
          </a:xfrm>
          <a:prstGeom prst="arc">
            <a:avLst>
              <a:gd name="adj1" fmla="val 6375851"/>
              <a:gd name="adj2" fmla="val 4457771"/>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5" name="椭圆 34"/>
          <p:cNvSpPr/>
          <p:nvPr>
            <p:custDataLst>
              <p:tags r:id="rId13"/>
            </p:custDataLst>
          </p:nvPr>
        </p:nvSpPr>
        <p:spPr>
          <a:xfrm>
            <a:off x="582707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2</a:t>
            </a:r>
            <a:endParaRPr lang="en-US" altLang="zh-CN">
              <a:solidFill>
                <a:schemeClr val="tx1">
                  <a:lumMod val="85000"/>
                  <a:lumOff val="15000"/>
                </a:schemeClr>
              </a:solidFill>
              <a:latin typeface="+mn-ea"/>
              <a:cs typeface="+mn-ea"/>
              <a:sym typeface="+mn-ea"/>
            </a:endParaRPr>
          </a:p>
        </p:txBody>
      </p:sp>
      <p:sp>
        <p:nvSpPr>
          <p:cNvPr id="36" name="矩形 35"/>
          <p:cNvSpPr/>
          <p:nvPr>
            <p:custDataLst>
              <p:tags r:id="rId14"/>
            </p:custDataLst>
          </p:nvPr>
        </p:nvSpPr>
        <p:spPr>
          <a:xfrm>
            <a:off x="8354378" y="4489982"/>
            <a:ext cx="3142615" cy="195326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rPr>
              <a:t>根据不同的生活场景，如聚会、休息等，自动调整家电状态。比如聚会时自动调亮灯光、打开音响；休息时调暗灯光、降低空调温度等。</a:t>
            </a:r>
            <a:endParaRPr lang="zh-CN" altLang="en-US" sz="1400" dirty="0">
              <a:solidFill>
                <a:schemeClr val="tx1">
                  <a:lumMod val="85000"/>
                  <a:lumOff val="15000"/>
                </a:schemeClr>
              </a:solidFill>
              <a:latin typeface="+mn-ea"/>
              <a:cs typeface="+mn-ea"/>
            </a:endParaRPr>
          </a:p>
        </p:txBody>
      </p:sp>
      <p:sp>
        <p:nvSpPr>
          <p:cNvPr id="37" name="矩形 36"/>
          <p:cNvSpPr/>
          <p:nvPr>
            <p:custDataLst>
              <p:tags r:id="rId15"/>
            </p:custDataLst>
          </p:nvPr>
        </p:nvSpPr>
        <p:spPr>
          <a:xfrm>
            <a:off x="8353108" y="3928642"/>
            <a:ext cx="3145154" cy="407670"/>
          </a:xfrm>
          <a:prstGeom prst="rect">
            <a:avLst/>
          </a:prstGeom>
          <a:noFill/>
        </p:spPr>
        <p:txBody>
          <a:bodyPr wrap="square" lIns="0" tIns="0" rIns="0" bIns="0" rtlCol="0" anchor="b">
            <a:noAutofit/>
          </a:bodyPr>
          <a:p>
            <a:pPr algn="ctr">
              <a:spcBef>
                <a:spcPct val="0"/>
              </a:spcBef>
              <a:spcAft>
                <a:spcPct val="0"/>
              </a:spcAft>
            </a:pPr>
            <a:r>
              <a:rPr lang="zh-CN" altLang="en-US" sz="2000" b="1" dirty="0">
                <a:solidFill>
                  <a:schemeClr val="accent1"/>
                </a:solidFill>
                <a:latin typeface="+mn-ea"/>
                <a:cs typeface="+mn-ea"/>
              </a:rPr>
              <a:t>场景化主动服务</a:t>
            </a:r>
            <a:endParaRPr lang="zh-CN" altLang="en-US" sz="2000" b="1" dirty="0">
              <a:solidFill>
                <a:schemeClr val="accent1"/>
              </a:solidFill>
              <a:latin typeface="+mn-ea"/>
              <a:cs typeface="+mn-ea"/>
            </a:endParaRPr>
          </a:p>
        </p:txBody>
      </p:sp>
      <p:sp>
        <p:nvSpPr>
          <p:cNvPr id="38" name="弧形 37"/>
          <p:cNvSpPr/>
          <p:nvPr>
            <p:custDataLst>
              <p:tags r:id="rId16"/>
            </p:custDataLst>
          </p:nvPr>
        </p:nvSpPr>
        <p:spPr>
          <a:xfrm>
            <a:off x="8967153" y="1515642"/>
            <a:ext cx="1916430" cy="1916430"/>
          </a:xfrm>
          <a:prstGeom prst="arc">
            <a:avLst>
              <a:gd name="adj1" fmla="val 6392578"/>
              <a:gd name="adj2" fmla="val 4437989"/>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9" name="椭圆 38"/>
          <p:cNvSpPr/>
          <p:nvPr>
            <p:custDataLst>
              <p:tags r:id="rId17"/>
            </p:custDataLst>
          </p:nvPr>
        </p:nvSpPr>
        <p:spPr>
          <a:xfrm>
            <a:off x="9657398" y="3133622"/>
            <a:ext cx="536575" cy="536575"/>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a:solidFill>
                  <a:schemeClr val="tx1">
                    <a:lumMod val="85000"/>
                    <a:lumOff val="15000"/>
                  </a:schemeClr>
                </a:solidFill>
                <a:latin typeface="+mn-ea"/>
                <a:cs typeface="+mn-ea"/>
                <a:sym typeface="+mn-ea"/>
              </a:rPr>
              <a:t>3</a:t>
            </a:r>
            <a:endParaRPr lang="en-US" altLang="zh-CN">
              <a:solidFill>
                <a:schemeClr val="tx1">
                  <a:lumMod val="85000"/>
                  <a:lumOff val="15000"/>
                </a:schemeClr>
              </a:solidFill>
              <a:latin typeface="+mn-ea"/>
              <a:cs typeface="+mn-ea"/>
              <a:sym typeface="+mn-ea"/>
            </a:endParaRPr>
          </a:p>
        </p:txBody>
      </p:sp>
      <p:pic>
        <p:nvPicPr>
          <p:cNvPr id="40" name="图片 13" descr="32313538333630393b32313538333732303bcad5b2d8bfceb3cc"/>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9635808" y="2221762"/>
            <a:ext cx="579600" cy="579600"/>
          </a:xfrm>
          <a:prstGeom prst="rect">
            <a:avLst/>
          </a:prstGeom>
        </p:spPr>
      </p:pic>
      <p:pic>
        <p:nvPicPr>
          <p:cNvPr id="41" name="图片 14" descr="32313538333630393b32313538333732313bb6fac2f3"/>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5805488" y="2184932"/>
            <a:ext cx="579600" cy="579600"/>
          </a:xfrm>
          <a:prstGeom prst="rect">
            <a:avLst/>
          </a:prstGeom>
        </p:spPr>
      </p:pic>
      <p:cxnSp>
        <p:nvCxnSpPr>
          <p:cNvPr id="42" name="直接连接符 41"/>
          <p:cNvCxnSpPr/>
          <p:nvPr>
            <p:custDataLst>
              <p:tags r:id="rId24"/>
            </p:custDataLst>
          </p:nvPr>
        </p:nvCxnSpPr>
        <p:spPr>
          <a:xfrm>
            <a:off x="7059613" y="2473857"/>
            <a:ext cx="1908000"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Tree>
    <p:custDataLst>
      <p:tags r:id="rId2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5.2 </a:t>
            </a:r>
            <a:r>
              <a:rPr lang="zh-CN" altLang="en-US"/>
              <a:t>安全与陪伴：从工具到伙伴</a:t>
            </a:r>
            <a:endParaRPr lang="zh-CN" altLang="en-US"/>
          </a:p>
        </p:txBody>
      </p:sp>
      <p:sp>
        <p:nvSpPr>
          <p:cNvPr id="2" name="矩形 1"/>
          <p:cNvSpPr/>
          <p:nvPr>
            <p:custDataLst>
              <p:tags r:id="rId2"/>
            </p:custDataLst>
          </p:nvPr>
        </p:nvSpPr>
        <p:spPr>
          <a:xfrm>
            <a:off x="3337270" y="2334976"/>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家电设备可与健康监测设备联动，实时监测独居老人的生命体征，如心率、血压等。一旦数据异常，及时向家属或医护人员发出警报。</a:t>
            </a:r>
            <a:endParaRPr lang="zh-CN" altLang="en-US" sz="1200">
              <a:ln>
                <a:noFill/>
                <a:prstDash val="sysDot"/>
              </a:ln>
              <a:solidFill>
                <a:schemeClr val="tx1">
                  <a:lumMod val="85000"/>
                  <a:lumOff val="15000"/>
                </a:schemeClr>
              </a:solidFill>
              <a:latin typeface="+mn-ea"/>
              <a:cs typeface="+mn-ea"/>
            </a:endParaRPr>
          </a:p>
        </p:txBody>
      </p:sp>
      <p:sp>
        <p:nvSpPr>
          <p:cNvPr id="10" name="矩形 9"/>
          <p:cNvSpPr/>
          <p:nvPr>
            <p:custDataLst>
              <p:tags r:id="rId3"/>
            </p:custDataLst>
          </p:nvPr>
        </p:nvSpPr>
        <p:spPr>
          <a:xfrm>
            <a:off x="3337270" y="1918127"/>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生命体征监测守护</a:t>
            </a:r>
            <a:endParaRPr lang="zh-CN" altLang="en-US" b="1">
              <a:solidFill>
                <a:schemeClr val="accent1"/>
              </a:solidFill>
              <a:latin typeface="+mn-ea"/>
              <a:cs typeface="+mn-ea"/>
            </a:endParaRPr>
          </a:p>
        </p:txBody>
      </p:sp>
      <p:sp>
        <p:nvSpPr>
          <p:cNvPr id="12" name="矩形 11"/>
          <p:cNvSpPr/>
          <p:nvPr>
            <p:custDataLst>
              <p:tags r:id="rId4"/>
            </p:custDataLst>
          </p:nvPr>
        </p:nvSpPr>
        <p:spPr>
          <a:xfrm>
            <a:off x="3337270" y="3767813"/>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通过AI语音助手与特殊人群进行情感交流，提供心理慰藉。例如，在老人感到孤独时陪他们聊天、讲故事，缓解心理压力。</a:t>
            </a:r>
            <a:endParaRPr lang="zh-CN" altLang="en-US" sz="1200">
              <a:ln>
                <a:noFill/>
                <a:prstDash val="sysDot"/>
              </a:ln>
              <a:solidFill>
                <a:schemeClr val="tx1">
                  <a:lumMod val="85000"/>
                  <a:lumOff val="15000"/>
                </a:schemeClr>
              </a:solidFill>
              <a:latin typeface="+mn-ea"/>
              <a:cs typeface="+mn-ea"/>
            </a:endParaRPr>
          </a:p>
        </p:txBody>
      </p:sp>
      <p:sp>
        <p:nvSpPr>
          <p:cNvPr id="14" name="矩形 13"/>
          <p:cNvSpPr/>
          <p:nvPr>
            <p:custDataLst>
              <p:tags r:id="rId5"/>
            </p:custDataLst>
          </p:nvPr>
        </p:nvSpPr>
        <p:spPr>
          <a:xfrm>
            <a:off x="3337270" y="3350964"/>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情感交互陪伴</a:t>
            </a:r>
            <a:endParaRPr lang="zh-CN" altLang="en-US" b="1">
              <a:solidFill>
                <a:schemeClr val="accent1"/>
              </a:solidFill>
              <a:latin typeface="+mn-ea"/>
              <a:cs typeface="+mn-ea"/>
            </a:endParaRPr>
          </a:p>
        </p:txBody>
      </p:sp>
      <p:sp>
        <p:nvSpPr>
          <p:cNvPr id="15" name="矩形 14"/>
          <p:cNvSpPr/>
          <p:nvPr>
            <p:custDataLst>
              <p:tags r:id="rId6"/>
            </p:custDataLst>
          </p:nvPr>
        </p:nvSpPr>
        <p:spPr>
          <a:xfrm>
            <a:off x="3337270" y="5184316"/>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利用摄像头等设备监控独居老人的日常活动，当检测到老人长时间静止或摔倒等异常情况时，迅速通知相关人员，保障老人安全。</a:t>
            </a:r>
            <a:endParaRPr lang="zh-CN" altLang="en-US" sz="1200">
              <a:ln>
                <a:noFill/>
                <a:prstDash val="sysDot"/>
              </a:ln>
              <a:solidFill>
                <a:schemeClr val="tx1">
                  <a:lumMod val="85000"/>
                  <a:lumOff val="15000"/>
                </a:schemeClr>
              </a:solidFill>
              <a:latin typeface="+mn-ea"/>
              <a:cs typeface="+mn-ea"/>
            </a:endParaRPr>
          </a:p>
        </p:txBody>
      </p:sp>
      <p:sp>
        <p:nvSpPr>
          <p:cNvPr id="16" name="矩形 15"/>
          <p:cNvSpPr/>
          <p:nvPr>
            <p:custDataLst>
              <p:tags r:id="rId7"/>
            </p:custDataLst>
          </p:nvPr>
        </p:nvSpPr>
        <p:spPr>
          <a:xfrm>
            <a:off x="3337270" y="4767467"/>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活动监控保障安全</a:t>
            </a:r>
            <a:endParaRPr lang="zh-CN" altLang="en-US" b="1">
              <a:solidFill>
                <a:schemeClr val="accent1"/>
              </a:solidFill>
              <a:latin typeface="+mn-ea"/>
              <a:cs typeface="+mn-ea"/>
            </a:endParaRPr>
          </a:p>
        </p:txBody>
      </p:sp>
      <p:pic>
        <p:nvPicPr>
          <p:cNvPr id="18" name="图形 11"/>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2521212" y="2020053"/>
            <a:ext cx="471079" cy="471079"/>
          </a:xfrm>
          <a:prstGeom prst="rect">
            <a:avLst/>
          </a:prstGeom>
        </p:spPr>
      </p:pic>
      <p:pic>
        <p:nvPicPr>
          <p:cNvPr id="19" name="图形 18"/>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2540160" y="3454850"/>
            <a:ext cx="451905" cy="448254"/>
          </a:xfrm>
          <a:prstGeom prst="rect">
            <a:avLst/>
          </a:prstGeom>
        </p:spPr>
      </p:pic>
      <p:pic>
        <p:nvPicPr>
          <p:cNvPr id="20" name="图形 23"/>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2540160" y="4856978"/>
            <a:ext cx="451905" cy="451905"/>
          </a:xfrm>
          <a:prstGeom prst="rect">
            <a:avLst/>
          </a:prstGeom>
        </p:spPr>
      </p:pic>
    </p:spTree>
    <p:custDataLst>
      <p:tags r:id="rId1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normAutofit/>
          </a:bodyPr>
          <a:lstStyle/>
          <a:p>
            <a:r>
              <a:rPr lang="en-US" altLang="zh-CN"/>
              <a:t>5.3 </a:t>
            </a:r>
            <a:r>
              <a:rPr lang="zh-CN" altLang="en-US"/>
              <a:t>能源大脑：从消耗到优化</a:t>
            </a:r>
            <a:endParaRPr lang="zh-CN" altLang="en-US"/>
          </a:p>
        </p:txBody>
      </p:sp>
      <p:cxnSp>
        <p:nvCxnSpPr>
          <p:cNvPr id="7" name="直接连接符 6"/>
          <p:cNvCxnSpPr/>
          <p:nvPr>
            <p:custDataLst>
              <p:tags r:id="rId2"/>
            </p:custDataLst>
          </p:nvPr>
        </p:nvCxnSpPr>
        <p:spPr>
          <a:xfrm>
            <a:off x="730843" y="4047802"/>
            <a:ext cx="3098053"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图片" descr="/data/temp/46124a87-3091-11f0-8648-bea868e90589.png@base@tag=imgScale&amp;m=1&amp;w=879&amp;h=559&amp;q=9546124a87-3091-11f0-8648-bea868e90589"/>
          <p:cNvPicPr>
            <a:picLocks noChangeAspect="1"/>
          </p:cNvPicPr>
          <p:nvPr>
            <p:custDataLst>
              <p:tags r:id="rId3"/>
            </p:custDataLst>
          </p:nvPr>
        </p:nvPicPr>
        <p:blipFill>
          <a:blip r:embed="rId4"/>
          <a:srcRect l="811" r="811"/>
          <a:stretch>
            <a:fillRect/>
          </a:stretch>
        </p:blipFill>
        <p:spPr>
          <a:xfrm>
            <a:off x="695919" y="1342758"/>
            <a:ext cx="3167934" cy="2013495"/>
          </a:xfrm>
          <a:prstGeom prst="roundRect">
            <a:avLst>
              <a:gd name="adj" fmla="val 9726"/>
            </a:avLst>
          </a:prstGeom>
          <a:solidFill>
            <a:schemeClr val="accent1"/>
          </a:solidFill>
          <a:ln w="3175" cap="flat" cmpd="sng" algn="ctr">
            <a:solidFill>
              <a:schemeClr val="tx1">
                <a:lumMod val="40000"/>
                <a:lumOff val="60000"/>
                <a:alpha val="20000"/>
              </a:schemeClr>
            </a:solidFill>
            <a:prstDash val="solid"/>
            <a:round/>
            <a:headEnd type="none" w="med" len="med"/>
            <a:tailEnd type="none" w="med" len="med"/>
          </a:ln>
        </p:spPr>
      </p:pic>
      <p:sp>
        <p:nvSpPr>
          <p:cNvPr id="15" name="矩形 14"/>
          <p:cNvSpPr/>
          <p:nvPr>
            <p:custDataLst>
              <p:tags r:id="rId5"/>
            </p:custDataLst>
          </p:nvPr>
        </p:nvSpPr>
        <p:spPr>
          <a:xfrm>
            <a:off x="711794" y="3443295"/>
            <a:ext cx="2680279" cy="597523"/>
          </a:xfrm>
          <a:prstGeom prst="rect">
            <a:avLst/>
          </a:prstGeom>
          <a:noFill/>
        </p:spPr>
        <p:txBody>
          <a:bodyPr wrap="square" lIns="0" tIns="0" rIns="0" bIns="0" rtlCol="0" anchor="ctr">
            <a:noAutofit/>
          </a:bodyPr>
          <a:p>
            <a:pPr>
              <a:spcBef>
                <a:spcPct val="0"/>
              </a:spcBef>
              <a:spcAft>
                <a:spcPct val="0"/>
              </a:spcAft>
            </a:pPr>
            <a:r>
              <a:rPr lang="zh-CN" altLang="en-US" sz="2000" b="1">
                <a:solidFill>
                  <a:schemeClr val="accent1"/>
                </a:solidFill>
                <a:latin typeface="+mn-ea"/>
                <a:cs typeface="+mn-ea"/>
                <a:sym typeface="+mn-ea"/>
              </a:rPr>
              <a:t>能耗模式分析</a:t>
            </a:r>
            <a:endParaRPr lang="zh-CN" altLang="en-US" sz="2000" b="1">
              <a:solidFill>
                <a:schemeClr val="accent1"/>
              </a:solidFill>
              <a:latin typeface="+mn-ea"/>
              <a:cs typeface="+mn-ea"/>
              <a:sym typeface="+mn-ea"/>
            </a:endParaRPr>
          </a:p>
        </p:txBody>
      </p:sp>
      <p:sp>
        <p:nvSpPr>
          <p:cNvPr id="16" name="矩形 15"/>
          <p:cNvSpPr/>
          <p:nvPr>
            <p:custDataLst>
              <p:tags r:id="rId6"/>
            </p:custDataLst>
          </p:nvPr>
        </p:nvSpPr>
        <p:spPr>
          <a:xfrm>
            <a:off x="3305080" y="3443295"/>
            <a:ext cx="554688" cy="597716"/>
          </a:xfrm>
          <a:prstGeom prst="rect">
            <a:avLst/>
          </a:prstGeom>
          <a:noFill/>
        </p:spPr>
        <p:txBody>
          <a:bodyPr wrap="none" lIns="0" tIns="0" rIns="0" bIns="0" rtlCol="0" anchor="ctr">
            <a:normAutofit/>
          </a:bodyPr>
          <a:p>
            <a:pPr algn="r">
              <a:spcBef>
                <a:spcPct val="0"/>
              </a:spcBef>
              <a:spcAft>
                <a:spcPct val="0"/>
              </a:spcAft>
            </a:pPr>
            <a:r>
              <a:rPr lang="en-US" altLang="zh-CN" sz="2400" b="1" dirty="0">
                <a:solidFill>
                  <a:schemeClr val="accent1"/>
                </a:solidFill>
                <a:latin typeface="+mn-ea"/>
                <a:cs typeface="+mn-ea"/>
                <a:sym typeface="+mn-ea"/>
              </a:rPr>
              <a:t>01</a:t>
            </a:r>
            <a:endParaRPr lang="zh-CN" altLang="en-US" sz="2400" b="1" dirty="0">
              <a:solidFill>
                <a:schemeClr val="accent1"/>
              </a:solidFill>
              <a:latin typeface="+mn-ea"/>
              <a:cs typeface="+mn-ea"/>
              <a:sym typeface="+mn-ea"/>
            </a:endParaRPr>
          </a:p>
        </p:txBody>
      </p:sp>
      <p:sp>
        <p:nvSpPr>
          <p:cNvPr id="18" name="矩形 17"/>
          <p:cNvSpPr/>
          <p:nvPr>
            <p:custDataLst>
              <p:tags r:id="rId7"/>
            </p:custDataLst>
          </p:nvPr>
        </p:nvSpPr>
        <p:spPr>
          <a:xfrm>
            <a:off x="695919" y="4151305"/>
            <a:ext cx="3163826" cy="212263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sym typeface="+mn-ea"/>
              </a:rPr>
              <a:t>AI对家庭的能源消耗模式进行深入分析，包括不同时间段、不同设备的能耗情况，找出高能耗的环节和时段。</a:t>
            </a:r>
            <a:endParaRPr lang="zh-CN" altLang="en-US" sz="1600">
              <a:ln>
                <a:noFill/>
                <a:prstDash val="sysDot"/>
              </a:ln>
              <a:solidFill>
                <a:schemeClr val="tx1">
                  <a:lumMod val="85000"/>
                  <a:lumOff val="15000"/>
                </a:schemeClr>
              </a:solidFill>
              <a:latin typeface="+mn-ea"/>
              <a:cs typeface="+mn-ea"/>
              <a:sym typeface="+mn-ea"/>
            </a:endParaRPr>
          </a:p>
        </p:txBody>
      </p:sp>
      <p:cxnSp>
        <p:nvCxnSpPr>
          <p:cNvPr id="19" name="直接连接符 18"/>
          <p:cNvCxnSpPr/>
          <p:nvPr>
            <p:custDataLst>
              <p:tags r:id="rId8"/>
            </p:custDataLst>
          </p:nvPr>
        </p:nvCxnSpPr>
        <p:spPr>
          <a:xfrm>
            <a:off x="4547114" y="4047802"/>
            <a:ext cx="3098053"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0" name="图片" descr="/data/temp/46124a29-3091-11f0-8648-bea868e90589.jpg@base@tag=imgScale&amp;m=1&amp;w=879&amp;h=559&amp;q=9546124a29-3091-11f0-8648-bea868e90589"/>
          <p:cNvPicPr>
            <a:picLocks noChangeAspect="1"/>
          </p:cNvPicPr>
          <p:nvPr>
            <p:custDataLst>
              <p:tags r:id="rId9"/>
            </p:custDataLst>
          </p:nvPr>
        </p:nvPicPr>
        <p:blipFill>
          <a:blip r:embed="rId10"/>
          <a:srcRect t="1507" b="1507"/>
          <a:stretch>
            <a:fillRect/>
          </a:stretch>
        </p:blipFill>
        <p:spPr>
          <a:xfrm>
            <a:off x="4512190" y="1342758"/>
            <a:ext cx="3167934" cy="2013495"/>
          </a:xfrm>
          <a:prstGeom prst="roundRect">
            <a:avLst>
              <a:gd name="adj" fmla="val 9726"/>
            </a:avLst>
          </a:prstGeom>
          <a:solidFill>
            <a:schemeClr val="accent1"/>
          </a:solidFill>
          <a:ln w="3175" cap="flat" cmpd="sng" algn="ctr">
            <a:solidFill>
              <a:schemeClr val="tx1">
                <a:lumMod val="40000"/>
                <a:lumOff val="60000"/>
                <a:alpha val="20000"/>
              </a:schemeClr>
            </a:solidFill>
            <a:prstDash val="solid"/>
            <a:round/>
            <a:headEnd type="none" w="med" len="med"/>
            <a:tailEnd type="none" w="med" len="med"/>
          </a:ln>
        </p:spPr>
      </p:pic>
      <p:sp>
        <p:nvSpPr>
          <p:cNvPr id="21" name="矩形 20"/>
          <p:cNvSpPr/>
          <p:nvPr>
            <p:custDataLst>
              <p:tags r:id="rId11"/>
            </p:custDataLst>
          </p:nvPr>
        </p:nvSpPr>
        <p:spPr>
          <a:xfrm>
            <a:off x="4514095" y="3443295"/>
            <a:ext cx="2680279" cy="597523"/>
          </a:xfrm>
          <a:prstGeom prst="rect">
            <a:avLst/>
          </a:prstGeom>
          <a:noFill/>
        </p:spPr>
        <p:txBody>
          <a:bodyPr wrap="square" lIns="0" tIns="0" rIns="0" bIns="0" rtlCol="0" anchor="ctr">
            <a:noAutofit/>
          </a:bodyPr>
          <a:p>
            <a:pPr>
              <a:spcBef>
                <a:spcPct val="0"/>
              </a:spcBef>
              <a:spcAft>
                <a:spcPct val="0"/>
              </a:spcAft>
            </a:pPr>
            <a:r>
              <a:rPr lang="zh-CN" altLang="en-US" sz="2000" b="1">
                <a:solidFill>
                  <a:schemeClr val="accent1"/>
                </a:solidFill>
                <a:latin typeface="+mn-ea"/>
                <a:cs typeface="+mn-ea"/>
                <a:sym typeface="+mn-ea"/>
              </a:rPr>
              <a:t>动态调整运行</a:t>
            </a:r>
            <a:endParaRPr lang="zh-CN" altLang="en-US" sz="2000" b="1">
              <a:solidFill>
                <a:schemeClr val="accent1"/>
              </a:solidFill>
              <a:latin typeface="+mn-ea"/>
              <a:cs typeface="+mn-ea"/>
              <a:sym typeface="+mn-ea"/>
            </a:endParaRPr>
          </a:p>
        </p:txBody>
      </p:sp>
      <p:sp>
        <p:nvSpPr>
          <p:cNvPr id="22" name="矩形 21"/>
          <p:cNvSpPr/>
          <p:nvPr>
            <p:custDataLst>
              <p:tags r:id="rId12"/>
            </p:custDataLst>
          </p:nvPr>
        </p:nvSpPr>
        <p:spPr>
          <a:xfrm>
            <a:off x="7131510" y="3443295"/>
            <a:ext cx="554688" cy="597716"/>
          </a:xfrm>
          <a:prstGeom prst="rect">
            <a:avLst/>
          </a:prstGeom>
          <a:noFill/>
        </p:spPr>
        <p:txBody>
          <a:bodyPr wrap="none" lIns="0" tIns="0" rIns="0" bIns="0" rtlCol="0" anchor="ctr">
            <a:normAutofit/>
          </a:bodyPr>
          <a:p>
            <a:pPr algn="r">
              <a:spcBef>
                <a:spcPct val="0"/>
              </a:spcBef>
              <a:spcAft>
                <a:spcPct val="0"/>
              </a:spcAft>
            </a:pPr>
            <a:r>
              <a:rPr lang="en-US" altLang="zh-CN" sz="2400" b="1">
                <a:solidFill>
                  <a:schemeClr val="accent1"/>
                </a:solidFill>
                <a:latin typeface="+mn-ea"/>
                <a:cs typeface="+mn-ea"/>
                <a:sym typeface="+mn-ea"/>
              </a:rPr>
              <a:t>02</a:t>
            </a:r>
            <a:endParaRPr lang="zh-CN" altLang="en-US" sz="2400" b="1">
              <a:solidFill>
                <a:schemeClr val="accent1"/>
              </a:solidFill>
              <a:latin typeface="+mn-ea"/>
              <a:cs typeface="+mn-ea"/>
              <a:sym typeface="+mn-ea"/>
            </a:endParaRPr>
          </a:p>
        </p:txBody>
      </p:sp>
      <p:sp>
        <p:nvSpPr>
          <p:cNvPr id="23" name="矩形 22"/>
          <p:cNvSpPr/>
          <p:nvPr>
            <p:custDataLst>
              <p:tags r:id="rId13"/>
            </p:custDataLst>
          </p:nvPr>
        </p:nvSpPr>
        <p:spPr>
          <a:xfrm>
            <a:off x="4512190" y="4151305"/>
            <a:ext cx="3174263" cy="212263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sym typeface="+mn-ea"/>
              </a:rPr>
              <a:t>根据能耗分析结果，动态调整设备的运行状态。例如，在用电低谷期启动洗衣机、洗碗机等大功率设备，降低用电成本。</a:t>
            </a:r>
            <a:endParaRPr lang="zh-CN" altLang="en-US" sz="1600">
              <a:ln>
                <a:noFill/>
                <a:prstDash val="sysDot"/>
              </a:ln>
              <a:solidFill>
                <a:schemeClr val="tx1">
                  <a:lumMod val="85000"/>
                  <a:lumOff val="15000"/>
                </a:schemeClr>
              </a:solidFill>
              <a:latin typeface="+mn-ea"/>
              <a:cs typeface="+mn-ea"/>
              <a:sym typeface="+mn-ea"/>
            </a:endParaRPr>
          </a:p>
        </p:txBody>
      </p:sp>
      <p:cxnSp>
        <p:nvCxnSpPr>
          <p:cNvPr id="24" name="直接连接符 23"/>
          <p:cNvCxnSpPr/>
          <p:nvPr>
            <p:custDataLst>
              <p:tags r:id="rId14"/>
            </p:custDataLst>
          </p:nvPr>
        </p:nvCxnSpPr>
        <p:spPr>
          <a:xfrm>
            <a:off x="8362749" y="4047802"/>
            <a:ext cx="3098053"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5" name="图片" descr="/data/temp/46124a9d-3091-11f0-8648-bea868e90589.jpg@base@tag=imgScale&amp;m=1&amp;w=879&amp;h=559&amp;q=9546124a9d-3091-11f0-8648-bea868e90589"/>
          <p:cNvPicPr>
            <a:picLocks noChangeAspect="1"/>
          </p:cNvPicPr>
          <p:nvPr>
            <p:custDataLst>
              <p:tags r:id="rId15"/>
            </p:custDataLst>
          </p:nvPr>
        </p:nvPicPr>
        <p:blipFill>
          <a:blip r:embed="rId16"/>
          <a:srcRect b="15293"/>
          <a:stretch>
            <a:fillRect/>
          </a:stretch>
        </p:blipFill>
        <p:spPr>
          <a:xfrm>
            <a:off x="8327825" y="1342758"/>
            <a:ext cx="3167934" cy="2013495"/>
          </a:xfrm>
          <a:prstGeom prst="roundRect">
            <a:avLst>
              <a:gd name="adj" fmla="val 9726"/>
            </a:avLst>
          </a:prstGeom>
          <a:solidFill>
            <a:schemeClr val="accent1"/>
          </a:solidFill>
          <a:ln w="3175" cap="flat" cmpd="sng" algn="ctr">
            <a:solidFill>
              <a:schemeClr val="tx1">
                <a:lumMod val="40000"/>
                <a:lumOff val="60000"/>
                <a:alpha val="20000"/>
              </a:schemeClr>
            </a:solidFill>
            <a:prstDash val="solid"/>
            <a:round/>
            <a:headEnd type="none" w="med" len="med"/>
            <a:tailEnd type="none" w="med" len="med"/>
          </a:ln>
        </p:spPr>
      </p:pic>
      <p:sp>
        <p:nvSpPr>
          <p:cNvPr id="26" name="矩形 25"/>
          <p:cNvSpPr/>
          <p:nvPr>
            <p:custDataLst>
              <p:tags r:id="rId17"/>
            </p:custDataLst>
          </p:nvPr>
        </p:nvSpPr>
        <p:spPr>
          <a:xfrm>
            <a:off x="8327190" y="3443295"/>
            <a:ext cx="2680279" cy="597523"/>
          </a:xfrm>
          <a:prstGeom prst="rect">
            <a:avLst/>
          </a:prstGeom>
          <a:noFill/>
        </p:spPr>
        <p:txBody>
          <a:bodyPr wrap="square" lIns="0" tIns="0" rIns="0" bIns="0" rtlCol="0" anchor="ctr">
            <a:noAutofit/>
          </a:bodyPr>
          <a:p>
            <a:pPr>
              <a:spcBef>
                <a:spcPct val="0"/>
              </a:spcBef>
              <a:spcAft>
                <a:spcPct val="0"/>
              </a:spcAft>
            </a:pPr>
            <a:r>
              <a:rPr lang="zh-CN" altLang="en-US" sz="2000" b="1">
                <a:solidFill>
                  <a:schemeClr val="accent1"/>
                </a:solidFill>
                <a:latin typeface="+mn-ea"/>
                <a:cs typeface="+mn-ea"/>
                <a:sym typeface="+mn-ea"/>
              </a:rPr>
              <a:t>降低碳排放</a:t>
            </a:r>
            <a:endParaRPr lang="zh-CN" altLang="en-US" sz="2000" b="1">
              <a:solidFill>
                <a:schemeClr val="accent1"/>
              </a:solidFill>
              <a:latin typeface="+mn-ea"/>
              <a:cs typeface="+mn-ea"/>
              <a:sym typeface="+mn-ea"/>
            </a:endParaRPr>
          </a:p>
        </p:txBody>
      </p:sp>
      <p:sp>
        <p:nvSpPr>
          <p:cNvPr id="27" name="矩形 26"/>
          <p:cNvSpPr/>
          <p:nvPr>
            <p:custDataLst>
              <p:tags r:id="rId18"/>
            </p:custDataLst>
          </p:nvPr>
        </p:nvSpPr>
        <p:spPr>
          <a:xfrm>
            <a:off x="10950320" y="3443295"/>
            <a:ext cx="554689" cy="597716"/>
          </a:xfrm>
          <a:prstGeom prst="rect">
            <a:avLst/>
          </a:prstGeom>
          <a:noFill/>
        </p:spPr>
        <p:txBody>
          <a:bodyPr wrap="none" lIns="0" tIns="0" rIns="0" bIns="0" rtlCol="0" anchor="ctr">
            <a:normAutofit/>
          </a:bodyPr>
          <a:p>
            <a:pPr algn="r">
              <a:spcBef>
                <a:spcPct val="0"/>
              </a:spcBef>
              <a:spcAft>
                <a:spcPct val="0"/>
              </a:spcAft>
            </a:pPr>
            <a:r>
              <a:rPr lang="en-US" altLang="zh-CN" sz="2400" b="1">
                <a:solidFill>
                  <a:schemeClr val="accent1"/>
                </a:solidFill>
                <a:latin typeface="+mn-ea"/>
                <a:cs typeface="+mn-ea"/>
                <a:sym typeface="+mn-ea"/>
              </a:rPr>
              <a:t>03</a:t>
            </a:r>
            <a:endParaRPr lang="zh-CN" altLang="en-US" sz="2400" b="1">
              <a:solidFill>
                <a:schemeClr val="accent1"/>
              </a:solidFill>
              <a:latin typeface="+mn-ea"/>
              <a:cs typeface="+mn-ea"/>
              <a:sym typeface="+mn-ea"/>
            </a:endParaRPr>
          </a:p>
        </p:txBody>
      </p:sp>
      <p:sp>
        <p:nvSpPr>
          <p:cNvPr id="28" name="矩形 27"/>
          <p:cNvSpPr/>
          <p:nvPr>
            <p:custDataLst>
              <p:tags r:id="rId19"/>
            </p:custDataLst>
          </p:nvPr>
        </p:nvSpPr>
        <p:spPr>
          <a:xfrm>
            <a:off x="8321475" y="4151305"/>
            <a:ext cx="3174263" cy="212263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sym typeface="+mn-ea"/>
              </a:rPr>
              <a:t>通过优化设备运行，减少能源浪费，降低家庭的碳排放。据测算，采用能源优化方案后，家庭每年可减少约2吨的碳排放。</a:t>
            </a:r>
            <a:endParaRPr lang="zh-CN" altLang="en-US" sz="1600">
              <a:ln>
                <a:noFill/>
                <a:prstDash val="sysDot"/>
              </a:ln>
              <a:solidFill>
                <a:schemeClr val="tx1">
                  <a:lumMod val="85000"/>
                  <a:lumOff val="15000"/>
                </a:schemeClr>
              </a:solidFill>
              <a:latin typeface="+mn-ea"/>
              <a:cs typeface="+mn-ea"/>
              <a:sym typeface="+mn-ea"/>
            </a:endParaRPr>
          </a:p>
        </p:txBody>
      </p:sp>
    </p:spTree>
    <p:custDataLst>
      <p:tags r:id="rId20"/>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创新路径与落地思考</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06</a:t>
            </a:r>
            <a:endParaRPr lang="zh-CN" altLang="en-US"/>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6.1 </a:t>
            </a:r>
            <a:r>
              <a:rPr lang="zh-CN" altLang="en-US"/>
              <a:t>从场景痛点出发的AI设计方法论</a:t>
            </a:r>
            <a:endParaRPr lang="zh-CN" altLang="en-US"/>
          </a:p>
        </p:txBody>
      </p:sp>
      <p:sp>
        <p:nvSpPr>
          <p:cNvPr id="7" name="椭圆 6"/>
          <p:cNvSpPr/>
          <p:nvPr>
            <p:custDataLst>
              <p:tags r:id="rId2"/>
            </p:custDataLst>
          </p:nvPr>
        </p:nvSpPr>
        <p:spPr>
          <a:xfrm rot="10800000">
            <a:off x="5944809" y="1674722"/>
            <a:ext cx="1898701" cy="1898701"/>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椭圆 8"/>
          <p:cNvSpPr/>
          <p:nvPr>
            <p:custDataLst>
              <p:tags r:id="rId3"/>
            </p:custDataLst>
          </p:nvPr>
        </p:nvSpPr>
        <p:spPr>
          <a:xfrm rot="10800000">
            <a:off x="4349466" y="1674722"/>
            <a:ext cx="1898701" cy="1898701"/>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矩形 12"/>
          <p:cNvSpPr/>
          <p:nvPr>
            <p:custDataLst>
              <p:tags r:id="rId4"/>
            </p:custDataLst>
          </p:nvPr>
        </p:nvSpPr>
        <p:spPr>
          <a:xfrm>
            <a:off x="2609789" y="5518107"/>
            <a:ext cx="6972740" cy="776595"/>
          </a:xfrm>
          <a:prstGeom prst="rect">
            <a:avLst/>
          </a:prstGeom>
        </p:spPr>
        <p:txBody>
          <a:bodyPr wrap="square" lIns="0" tIns="0" rIns="0" bIns="0">
            <a:noAutofit/>
          </a:bodyPr>
          <a:p>
            <a:pPr algn="just">
              <a:lnSpc>
                <a:spcPct val="130000"/>
              </a:lnSpc>
              <a:spcBef>
                <a:spcPct val="0"/>
              </a:spcBef>
              <a:spcAft>
                <a:spcPct val="0"/>
              </a:spcAft>
            </a:pPr>
            <a:r>
              <a:rPr lang="zh-CN" altLang="en-US" sz="1200" dirty="0">
                <a:solidFill>
                  <a:schemeClr val="tx1">
                    <a:lumMod val="85000"/>
                    <a:lumOff val="15000"/>
                  </a:schemeClr>
                </a:solidFill>
                <a:latin typeface="+mn-ea"/>
                <a:cs typeface="+mn-ea"/>
              </a:rPr>
              <a:t>在运用AI技术解决问题时，注重用户的情感体验和人文关怀。如电视的虚拟人互动，既体现技术又增强情感交流。</a:t>
            </a:r>
            <a:endParaRPr lang="zh-CN" altLang="en-US" sz="1200" dirty="0">
              <a:solidFill>
                <a:schemeClr val="tx1">
                  <a:lumMod val="85000"/>
                  <a:lumOff val="15000"/>
                </a:schemeClr>
              </a:solidFill>
              <a:latin typeface="+mn-ea"/>
              <a:cs typeface="+mn-ea"/>
            </a:endParaRPr>
          </a:p>
        </p:txBody>
      </p:sp>
      <p:sp>
        <p:nvSpPr>
          <p:cNvPr id="14" name="矩形 13"/>
          <p:cNvSpPr/>
          <p:nvPr>
            <p:custDataLst>
              <p:tags r:id="rId5"/>
            </p:custDataLst>
          </p:nvPr>
        </p:nvSpPr>
        <p:spPr>
          <a:xfrm>
            <a:off x="2609789" y="5074885"/>
            <a:ext cx="6972740" cy="370416"/>
          </a:xfrm>
          <a:prstGeom prst="rect">
            <a:avLst/>
          </a:prstGeom>
          <a:noFill/>
        </p:spPr>
        <p:txBody>
          <a:bodyPr wrap="square" lIns="0" tIns="0" rIns="0" bIns="0" rtlCol="0" anchor="b" anchorCtr="0">
            <a:noAutofit/>
          </a:bodyPr>
          <a:p>
            <a:pPr algn="ctr">
              <a:spcBef>
                <a:spcPct val="0"/>
              </a:spcBef>
              <a:spcAft>
                <a:spcPct val="0"/>
              </a:spcAft>
            </a:pPr>
            <a:r>
              <a:rPr lang="zh-CN" altLang="en-US" sz="2000" b="1" kern="0">
                <a:solidFill>
                  <a:schemeClr val="accent1"/>
                </a:solidFill>
                <a:latin typeface="+mn-ea"/>
                <a:cs typeface="+mn-ea"/>
              </a:rPr>
              <a:t>寻找技术与人文平衡点</a:t>
            </a:r>
            <a:endParaRPr lang="zh-CN" altLang="en-US" sz="2000" b="1" kern="0">
              <a:solidFill>
                <a:schemeClr val="accent1"/>
              </a:solidFill>
              <a:latin typeface="+mn-ea"/>
              <a:cs typeface="+mn-ea"/>
            </a:endParaRPr>
          </a:p>
        </p:txBody>
      </p:sp>
      <p:sp>
        <p:nvSpPr>
          <p:cNvPr id="15" name="矩形 14"/>
          <p:cNvSpPr/>
          <p:nvPr>
            <p:custDataLst>
              <p:tags r:id="rId6"/>
            </p:custDataLst>
          </p:nvPr>
        </p:nvSpPr>
        <p:spPr>
          <a:xfrm>
            <a:off x="8245220" y="2105810"/>
            <a:ext cx="3186200" cy="1762668"/>
          </a:xfrm>
          <a:prstGeom prst="rect">
            <a:avLst/>
          </a:prstGeom>
        </p:spPr>
        <p:txBody>
          <a:bodyPr wrap="square" lIns="0" tIns="0" rIns="0" bIns="0">
            <a:noAutofit/>
          </a:bodyPr>
          <a:p>
            <a:pPr>
              <a:lnSpc>
                <a:spcPct val="130000"/>
              </a:lnSpc>
              <a:spcBef>
                <a:spcPct val="0"/>
              </a:spcBef>
              <a:spcAft>
                <a:spcPct val="0"/>
              </a:spcAft>
            </a:pPr>
            <a:r>
              <a:rPr lang="zh-CN" altLang="en-US" sz="1200" dirty="0">
                <a:solidFill>
                  <a:schemeClr val="tx1">
                    <a:lumMod val="85000"/>
                    <a:lumOff val="15000"/>
                  </a:schemeClr>
                </a:solidFill>
                <a:latin typeface="+mn-ea"/>
                <a:cs typeface="+mn-ea"/>
              </a:rPr>
              <a:t>考虑社会发展趋势和大众需求，如健康、环保等。例如当下人们对健康生活的追求，促使家电具备健康监测等功能。</a:t>
            </a:r>
            <a:endParaRPr lang="zh-CN" altLang="en-US" sz="1200" dirty="0">
              <a:solidFill>
                <a:schemeClr val="tx1">
                  <a:lumMod val="85000"/>
                  <a:lumOff val="15000"/>
                </a:schemeClr>
              </a:solidFill>
              <a:latin typeface="+mn-ea"/>
              <a:cs typeface="+mn-ea"/>
            </a:endParaRPr>
          </a:p>
        </p:txBody>
      </p:sp>
      <p:sp>
        <p:nvSpPr>
          <p:cNvPr id="19" name="矩形 18"/>
          <p:cNvSpPr/>
          <p:nvPr>
            <p:custDataLst>
              <p:tags r:id="rId7"/>
            </p:custDataLst>
          </p:nvPr>
        </p:nvSpPr>
        <p:spPr>
          <a:xfrm>
            <a:off x="8245220" y="1644067"/>
            <a:ext cx="3186200" cy="370416"/>
          </a:xfrm>
          <a:prstGeom prst="rect">
            <a:avLst/>
          </a:prstGeom>
          <a:noFill/>
        </p:spPr>
        <p:txBody>
          <a:bodyPr wrap="square" lIns="0" tIns="0" rIns="0" bIns="0" rtlCol="0" anchor="b" anchorCtr="0">
            <a:noAutofit/>
          </a:bodyPr>
          <a:p>
            <a:pPr>
              <a:spcBef>
                <a:spcPct val="0"/>
              </a:spcBef>
              <a:spcAft>
                <a:spcPct val="0"/>
              </a:spcAft>
            </a:pPr>
            <a:r>
              <a:rPr lang="zh-CN" altLang="en-US" sz="2000" b="1" kern="0">
                <a:solidFill>
                  <a:schemeClr val="accent1"/>
                </a:solidFill>
                <a:latin typeface="+mn-ea"/>
                <a:cs typeface="+mn-ea"/>
              </a:rPr>
              <a:t>结合社会需求导向</a:t>
            </a:r>
            <a:endParaRPr lang="zh-CN" altLang="en-US" sz="2000" b="1" kern="0">
              <a:solidFill>
                <a:schemeClr val="accent1"/>
              </a:solidFill>
              <a:latin typeface="+mn-ea"/>
              <a:cs typeface="+mn-ea"/>
            </a:endParaRPr>
          </a:p>
        </p:txBody>
      </p:sp>
      <p:sp>
        <p:nvSpPr>
          <p:cNvPr id="20" name="矩形 19"/>
          <p:cNvSpPr/>
          <p:nvPr>
            <p:custDataLst>
              <p:tags r:id="rId8"/>
            </p:custDataLst>
          </p:nvPr>
        </p:nvSpPr>
        <p:spPr>
          <a:xfrm>
            <a:off x="758987" y="2105810"/>
            <a:ext cx="3186200" cy="1762668"/>
          </a:xfrm>
          <a:prstGeom prst="rect">
            <a:avLst/>
          </a:prstGeom>
        </p:spPr>
        <p:txBody>
          <a:bodyPr wrap="square" lIns="0" tIns="0" rIns="0" bIns="0">
            <a:noAutofit/>
          </a:bodyPr>
          <a:p>
            <a:pPr algn="r">
              <a:lnSpc>
                <a:spcPct val="130000"/>
              </a:lnSpc>
              <a:spcBef>
                <a:spcPct val="0"/>
              </a:spcBef>
              <a:spcAft>
                <a:spcPct val="0"/>
              </a:spcAft>
            </a:pPr>
            <a:r>
              <a:rPr lang="zh-CN" altLang="en-US" sz="1200" dirty="0">
                <a:solidFill>
                  <a:schemeClr val="tx1">
                    <a:lumMod val="85000"/>
                    <a:lumOff val="15000"/>
                  </a:schemeClr>
                </a:solidFill>
                <a:latin typeface="+mn-ea"/>
                <a:cs typeface="+mn-ea"/>
              </a:rPr>
              <a:t>深入观察日常生活，如在观影时找不到心仪影片、空调使用不节能等，精准定位用户面临的问题。据调研，超60%用户在使用家电时遇到过操作复杂等痛点。</a:t>
            </a:r>
            <a:endParaRPr lang="zh-CN" altLang="en-US" sz="1200" dirty="0">
              <a:solidFill>
                <a:schemeClr val="tx1">
                  <a:lumMod val="85000"/>
                  <a:lumOff val="15000"/>
                </a:schemeClr>
              </a:solidFill>
              <a:latin typeface="+mn-ea"/>
              <a:cs typeface="+mn-ea"/>
            </a:endParaRPr>
          </a:p>
        </p:txBody>
      </p:sp>
      <p:sp>
        <p:nvSpPr>
          <p:cNvPr id="21" name="矩形 20"/>
          <p:cNvSpPr/>
          <p:nvPr>
            <p:custDataLst>
              <p:tags r:id="rId9"/>
            </p:custDataLst>
          </p:nvPr>
        </p:nvSpPr>
        <p:spPr>
          <a:xfrm>
            <a:off x="758987" y="1644067"/>
            <a:ext cx="3186200" cy="370416"/>
          </a:xfrm>
          <a:prstGeom prst="rect">
            <a:avLst/>
          </a:prstGeom>
          <a:noFill/>
        </p:spPr>
        <p:txBody>
          <a:bodyPr wrap="square" lIns="0" tIns="0" rIns="0" bIns="0" rtlCol="0" anchor="b" anchorCtr="0">
            <a:noAutofit/>
          </a:bodyPr>
          <a:p>
            <a:pPr algn="r">
              <a:spcBef>
                <a:spcPct val="0"/>
              </a:spcBef>
              <a:spcAft>
                <a:spcPct val="0"/>
              </a:spcAft>
            </a:pPr>
            <a:r>
              <a:rPr lang="zh-CN" altLang="en-US" sz="2000" b="1" kern="0">
                <a:solidFill>
                  <a:schemeClr val="accent1"/>
                </a:solidFill>
                <a:latin typeface="+mn-ea"/>
                <a:cs typeface="+mn-ea"/>
              </a:rPr>
              <a:t>洞察生活场景痛点</a:t>
            </a:r>
            <a:endParaRPr lang="zh-CN" altLang="en-US" sz="2000" b="1" kern="0">
              <a:solidFill>
                <a:schemeClr val="accent1"/>
              </a:solidFill>
              <a:latin typeface="+mn-ea"/>
              <a:cs typeface="+mn-ea"/>
            </a:endParaRPr>
          </a:p>
        </p:txBody>
      </p:sp>
      <p:sp>
        <p:nvSpPr>
          <p:cNvPr id="22" name="椭圆 21"/>
          <p:cNvSpPr/>
          <p:nvPr>
            <p:custDataLst>
              <p:tags r:id="rId10"/>
            </p:custDataLst>
          </p:nvPr>
        </p:nvSpPr>
        <p:spPr>
          <a:xfrm rot="10800000">
            <a:off x="5167574" y="3015245"/>
            <a:ext cx="1898701" cy="1898701"/>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4" name="图片 4" descr="343439383331313b343532303032303bb8f6c8cbd0c5cfa2"/>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6698414" y="2428327"/>
            <a:ext cx="391033" cy="391033"/>
          </a:xfrm>
          <a:prstGeom prst="rect">
            <a:avLst/>
          </a:prstGeom>
        </p:spPr>
      </p:pic>
      <p:pic>
        <p:nvPicPr>
          <p:cNvPr id="25" name="图片 3" descr="343439383331313b343532303031393bd2b5bca8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5099878" y="2425134"/>
            <a:ext cx="398275" cy="398275"/>
          </a:xfrm>
          <a:prstGeom prst="rect">
            <a:avLst/>
          </a:prstGeom>
        </p:spPr>
      </p:pic>
      <p:pic>
        <p:nvPicPr>
          <p:cNvPr id="26" name="图片 7" descr="343439383331313b343532303032333bc6f3d2b5bcf2bde9"/>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921179" y="3768850"/>
            <a:ext cx="391034" cy="391034"/>
          </a:xfrm>
          <a:prstGeom prst="rect">
            <a:avLst/>
          </a:prstGeom>
        </p:spPr>
      </p:pic>
    </p:spTree>
    <p:custDataLst>
      <p:tags r:id="rId20"/>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en-US" altLang="zh-CN"/>
              <a:t>6.2 </a:t>
            </a:r>
            <a:r>
              <a:rPr lang="zh-CN" altLang="en-US"/>
              <a:t>跨学科融合：技术赋能与用户体验的双向驱动</a:t>
            </a:r>
            <a:endParaRPr lang="zh-CN" altLang="en-US"/>
          </a:p>
        </p:txBody>
      </p:sp>
      <p:sp>
        <p:nvSpPr>
          <p:cNvPr id="14" name="任意多边形 13"/>
          <p:cNvSpPr/>
          <p:nvPr>
            <p:custDataLst>
              <p:tags r:id="rId2"/>
            </p:custDataLst>
          </p:nvPr>
        </p:nvSpPr>
        <p:spPr>
          <a:xfrm>
            <a:off x="6166174" y="2452617"/>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5" name="任意多边形 14"/>
          <p:cNvSpPr/>
          <p:nvPr>
            <p:custDataLst>
              <p:tags r:id="rId3"/>
            </p:custDataLst>
          </p:nvPr>
        </p:nvSpPr>
        <p:spPr>
          <a:xfrm>
            <a:off x="8885407" y="2452617"/>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6" name="任意多边形 15"/>
          <p:cNvSpPr/>
          <p:nvPr>
            <p:custDataLst>
              <p:tags r:id="rId4"/>
            </p:custDataLst>
          </p:nvPr>
        </p:nvSpPr>
        <p:spPr>
          <a:xfrm>
            <a:off x="3446307" y="2450712"/>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7" name="任意多边形 16"/>
          <p:cNvSpPr/>
          <p:nvPr>
            <p:custDataLst>
              <p:tags r:id="rId5"/>
            </p:custDataLst>
          </p:nvPr>
        </p:nvSpPr>
        <p:spPr>
          <a:xfrm>
            <a:off x="727710" y="2452617"/>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pic>
        <p:nvPicPr>
          <p:cNvPr id="18" name="图片 17" descr="/data/temp/464f6d0c-3091-11f0-86cf-b65f2f2ddc3e.jpg@base@tag=imgScale&amp;m=1&amp;w=199&amp;h=199&amp;q=95464f6d0c-3091-11f0-86cf-b65f2f2ddc3e"/>
          <p:cNvPicPr>
            <a:picLocks noChangeAspect="1"/>
          </p:cNvPicPr>
          <p:nvPr>
            <p:custDataLst>
              <p:tags r:id="rId6"/>
            </p:custDataLst>
          </p:nvPr>
        </p:nvPicPr>
        <p:blipFill>
          <a:blip r:embed="rId7"/>
          <a:srcRect t="5778" b="5778"/>
          <a:stretch>
            <a:fillRect/>
          </a:stretch>
        </p:blipFill>
        <p:spPr>
          <a:xfrm>
            <a:off x="9247378" y="135908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solidFill>
            <a:schemeClr val="bg1">
              <a:lumMod val="65000"/>
            </a:schemeClr>
          </a:solidFill>
          <a:ln w="7620">
            <a:solidFill>
              <a:schemeClr val="bg1">
                <a:lumMod val="65000"/>
                <a:alpha val="10000"/>
              </a:schemeClr>
            </a:solidFill>
          </a:ln>
          <a:effectLst>
            <a:outerShdw blurRad="63500" dist="38100" dir="2700000" algn="tl" rotWithShape="0">
              <a:prstClr val="black">
                <a:alpha val="12000"/>
              </a:prstClr>
            </a:outerShdw>
          </a:effectLst>
        </p:spPr>
      </p:pic>
      <p:pic>
        <p:nvPicPr>
          <p:cNvPr id="19" name="图片 18" descr="/data/temp/464f6c2d-3091-11f0-86cf-b65f2f2ddc3e.jpg@base@tag=imgScale&amp;m=1&amp;w=199&amp;h=199&amp;q=95464f6c2d-3091-11f0-86cf-b65f2f2ddc3e"/>
          <p:cNvPicPr>
            <a:picLocks noChangeAspect="1"/>
          </p:cNvPicPr>
          <p:nvPr>
            <p:custDataLst>
              <p:tags r:id="rId8"/>
            </p:custDataLst>
          </p:nvPr>
        </p:nvPicPr>
        <p:blipFill>
          <a:blip r:embed="rId9"/>
          <a:srcRect l="8368" r="8368"/>
          <a:stretch>
            <a:fillRect/>
          </a:stretch>
        </p:blipFill>
        <p:spPr>
          <a:xfrm>
            <a:off x="6533226" y="135908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solidFill>
            <a:schemeClr val="bg1">
              <a:lumMod val="65000"/>
            </a:schemeClr>
          </a:solidFill>
          <a:ln w="7620">
            <a:solidFill>
              <a:schemeClr val="bg1">
                <a:lumMod val="65000"/>
                <a:alpha val="10000"/>
              </a:schemeClr>
            </a:solidFill>
          </a:ln>
          <a:effectLst>
            <a:outerShdw blurRad="63500" dist="38100" dir="2700000" algn="tl" rotWithShape="0">
              <a:schemeClr val="accent1">
                <a:alpha val="12000"/>
              </a:schemeClr>
            </a:outerShdw>
          </a:effectLst>
        </p:spPr>
      </p:pic>
      <p:pic>
        <p:nvPicPr>
          <p:cNvPr id="20" name="图片 19" descr="/data/temp/464f6bdb-3091-11f0-86cf-b65f2f2ddc3e.jpg@base@tag=imgScale&amp;m=1&amp;w=199&amp;h=199&amp;q=95464f6bdb-3091-11f0-86cf-b65f2f2ddc3e"/>
          <p:cNvPicPr>
            <a:picLocks noChangeAspect="1"/>
          </p:cNvPicPr>
          <p:nvPr>
            <p:custDataLst>
              <p:tags r:id="rId10"/>
            </p:custDataLst>
          </p:nvPr>
        </p:nvPicPr>
        <p:blipFill>
          <a:blip r:embed="rId11"/>
          <a:srcRect t="13284" b="13284"/>
          <a:stretch>
            <a:fillRect/>
          </a:stretch>
        </p:blipFill>
        <p:spPr>
          <a:xfrm>
            <a:off x="1104922" y="135908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solidFill>
            <a:schemeClr val="bg1">
              <a:lumMod val="65000"/>
            </a:schemeClr>
          </a:solidFill>
          <a:ln w="7620">
            <a:solidFill>
              <a:schemeClr val="bg1">
                <a:lumMod val="65000"/>
                <a:alpha val="10000"/>
              </a:schemeClr>
            </a:solidFill>
          </a:ln>
          <a:effectLst>
            <a:outerShdw blurRad="63500" dist="38100" dir="2700000" algn="tl" rotWithShape="0">
              <a:prstClr val="black">
                <a:alpha val="12000"/>
              </a:prstClr>
            </a:outerShdw>
          </a:effectLst>
        </p:spPr>
      </p:pic>
      <p:pic>
        <p:nvPicPr>
          <p:cNvPr id="21" name="图片 20" descr="/data/temp/464f6cb0-3091-11f0-86cf-b65f2f2ddc3e.jpg@base@tag=imgScale&amp;m=1&amp;w=199&amp;h=199&amp;q=95464f6cb0-3091-11f0-86cf-b65f2f2ddc3e"/>
          <p:cNvPicPr>
            <a:picLocks noChangeAspect="1"/>
          </p:cNvPicPr>
          <p:nvPr>
            <p:custDataLst>
              <p:tags r:id="rId12"/>
            </p:custDataLst>
          </p:nvPr>
        </p:nvPicPr>
        <p:blipFill>
          <a:blip r:embed="rId13"/>
          <a:srcRect l="16722" r="16722"/>
          <a:stretch>
            <a:fillRect/>
          </a:stretch>
        </p:blipFill>
        <p:spPr>
          <a:xfrm>
            <a:off x="3819074" y="135908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solidFill>
            <a:schemeClr val="bg1">
              <a:lumMod val="65000"/>
            </a:schemeClr>
          </a:solidFill>
          <a:ln w="7620">
            <a:solidFill>
              <a:schemeClr val="bg1">
                <a:lumMod val="65000"/>
                <a:alpha val="10000"/>
              </a:schemeClr>
            </a:solidFill>
          </a:ln>
          <a:effectLst>
            <a:outerShdw blurRad="63500" dist="38100" dir="2700000" algn="tl" rotWithShape="0">
              <a:prstClr val="black">
                <a:alpha val="12000"/>
              </a:prstClr>
            </a:outerShdw>
          </a:effectLst>
        </p:spPr>
      </p:pic>
      <p:cxnSp>
        <p:nvCxnSpPr>
          <p:cNvPr id="22" name="直接连接符 21"/>
          <p:cNvCxnSpPr/>
          <p:nvPr>
            <p:custDataLst>
              <p:tags r:id="rId14"/>
            </p:custDataLst>
          </p:nvPr>
        </p:nvCxnSpPr>
        <p:spPr>
          <a:xfrm>
            <a:off x="1478325" y="2298303"/>
            <a:ext cx="8125945" cy="0"/>
          </a:xfrm>
          <a:prstGeom prst="line">
            <a:avLst/>
          </a:prstGeom>
          <a:ln w="19050">
            <a:solidFill>
              <a:schemeClr val="tx1">
                <a:alpha val="15000"/>
              </a:schemeClr>
            </a:solidFill>
          </a:ln>
        </p:spPr>
        <p:style>
          <a:lnRef idx="2">
            <a:schemeClr val="accent1"/>
          </a:lnRef>
          <a:fillRef idx="0">
            <a:srgbClr val="FFFFFF"/>
          </a:fillRef>
          <a:effectRef idx="0">
            <a:srgbClr val="FFFFFF"/>
          </a:effectRef>
          <a:fontRef idx="minor">
            <a:schemeClr val="tx1"/>
          </a:fontRef>
        </p:style>
      </p:cxnSp>
      <p:sp>
        <p:nvSpPr>
          <p:cNvPr id="23" name="椭圆 22"/>
          <p:cNvSpPr/>
          <p:nvPr>
            <p:custDataLst>
              <p:tags r:id="rId15"/>
            </p:custDataLst>
          </p:nvPr>
        </p:nvSpPr>
        <p:spPr>
          <a:xfrm>
            <a:off x="1405930" y="2240515"/>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椭圆 23"/>
          <p:cNvSpPr/>
          <p:nvPr>
            <p:custDataLst>
              <p:tags r:id="rId16"/>
            </p:custDataLst>
          </p:nvPr>
        </p:nvSpPr>
        <p:spPr>
          <a:xfrm>
            <a:off x="4120082" y="2240515"/>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5" name="椭圆 24"/>
          <p:cNvSpPr/>
          <p:nvPr>
            <p:custDataLst>
              <p:tags r:id="rId17"/>
            </p:custDataLst>
          </p:nvPr>
        </p:nvSpPr>
        <p:spPr>
          <a:xfrm>
            <a:off x="6834234" y="2250675"/>
            <a:ext cx="115577" cy="115577"/>
          </a:xfrm>
          <a:prstGeom prst="ellipse">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6" name="椭圆 25"/>
          <p:cNvSpPr/>
          <p:nvPr>
            <p:custDataLst>
              <p:tags r:id="rId18"/>
            </p:custDataLst>
          </p:nvPr>
        </p:nvSpPr>
        <p:spPr>
          <a:xfrm>
            <a:off x="9548386" y="2240515"/>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7" name="直接连接符 26"/>
          <p:cNvCxnSpPr/>
          <p:nvPr>
            <p:custDataLst>
              <p:tags r:id="rId19"/>
            </p:custDataLst>
          </p:nvPr>
        </p:nvCxnSpPr>
        <p:spPr>
          <a:xfrm>
            <a:off x="864878" y="3662999"/>
            <a:ext cx="2180720" cy="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28" name="矩形 27"/>
          <p:cNvSpPr/>
          <p:nvPr>
            <p:custDataLst>
              <p:tags r:id="rId20"/>
            </p:custDataLst>
          </p:nvPr>
        </p:nvSpPr>
        <p:spPr>
          <a:xfrm>
            <a:off x="864878"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zh-CN" altLang="en-US" sz="1200">
                <a:solidFill>
                  <a:schemeClr val="tx1">
                    <a:lumMod val="85000"/>
                    <a:lumOff val="15000"/>
                  </a:schemeClr>
                </a:solidFill>
                <a:latin typeface="+mn-ea"/>
                <a:cs typeface="+mn-ea"/>
              </a:rPr>
              <a:t>将物联网技术融入家电，实现设备间互联互通。如智慧家居中，空调、灯光等可根据用户习惯自动联动，提升生活便利性。</a:t>
            </a:r>
            <a:endParaRPr lang="zh-CN" altLang="en-US" sz="1200">
              <a:solidFill>
                <a:schemeClr val="tx1">
                  <a:lumMod val="85000"/>
                  <a:lumOff val="15000"/>
                </a:schemeClr>
              </a:solidFill>
              <a:latin typeface="+mn-ea"/>
              <a:cs typeface="+mn-ea"/>
            </a:endParaRPr>
          </a:p>
        </p:txBody>
      </p:sp>
      <p:sp>
        <p:nvSpPr>
          <p:cNvPr id="29" name="矩形 28"/>
          <p:cNvSpPr/>
          <p:nvPr>
            <p:custDataLst>
              <p:tags r:id="rId21"/>
            </p:custDataLst>
          </p:nvPr>
        </p:nvSpPr>
        <p:spPr>
          <a:xfrm>
            <a:off x="864878" y="304193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solidFill>
                  <a:schemeClr val="tx1"/>
                </a:solidFill>
                <a:latin typeface="+mn-ea"/>
                <a:cs typeface="+mn-ea"/>
              </a:rPr>
              <a:t>物联网技术整合</a:t>
            </a:r>
            <a:endParaRPr lang="zh-CN" altLang="en-US" sz="2000" b="1" kern="0">
              <a:solidFill>
                <a:schemeClr val="tx1"/>
              </a:solidFill>
              <a:latin typeface="+mn-ea"/>
              <a:cs typeface="+mn-ea"/>
            </a:endParaRPr>
          </a:p>
        </p:txBody>
      </p:sp>
      <p:cxnSp>
        <p:nvCxnSpPr>
          <p:cNvPr id="30" name="直接连接符 29"/>
          <p:cNvCxnSpPr/>
          <p:nvPr>
            <p:custDataLst>
              <p:tags r:id="rId22"/>
            </p:custDataLst>
          </p:nvPr>
        </p:nvCxnSpPr>
        <p:spPr>
          <a:xfrm>
            <a:off x="3586015" y="3662999"/>
            <a:ext cx="2180720" cy="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31" name="矩形 30"/>
          <p:cNvSpPr/>
          <p:nvPr>
            <p:custDataLst>
              <p:tags r:id="rId23"/>
            </p:custDataLst>
          </p:nvPr>
        </p:nvSpPr>
        <p:spPr>
          <a:xfrm>
            <a:off x="3586015"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zh-CN" altLang="en-US" sz="1200">
                <a:solidFill>
                  <a:schemeClr val="tx1">
                    <a:lumMod val="85000"/>
                    <a:lumOff val="15000"/>
                  </a:schemeClr>
                </a:solidFill>
                <a:latin typeface="+mn-ea"/>
                <a:cs typeface="+mn-ea"/>
              </a:rPr>
              <a:t>运用心理学知识，了解用户心理和行为习惯。例如冰箱根据用户心情推荐美食，满足情感需求。</a:t>
            </a:r>
            <a:endParaRPr lang="zh-CN" altLang="en-US" sz="1200">
              <a:solidFill>
                <a:schemeClr val="tx1">
                  <a:lumMod val="85000"/>
                  <a:lumOff val="15000"/>
                </a:schemeClr>
              </a:solidFill>
              <a:latin typeface="+mn-ea"/>
              <a:cs typeface="+mn-ea"/>
            </a:endParaRPr>
          </a:p>
        </p:txBody>
      </p:sp>
      <p:sp>
        <p:nvSpPr>
          <p:cNvPr id="32" name="矩形 31"/>
          <p:cNvSpPr/>
          <p:nvPr>
            <p:custDataLst>
              <p:tags r:id="rId24"/>
            </p:custDataLst>
          </p:nvPr>
        </p:nvSpPr>
        <p:spPr>
          <a:xfrm>
            <a:off x="3586015" y="304193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solidFill>
                  <a:schemeClr val="tx1"/>
                </a:solidFill>
                <a:latin typeface="+mn-ea"/>
                <a:cs typeface="+mn-ea"/>
              </a:rPr>
              <a:t>心理学应用考量</a:t>
            </a:r>
            <a:endParaRPr lang="zh-CN" altLang="en-US" sz="2000" b="1" kern="0">
              <a:solidFill>
                <a:schemeClr val="tx1"/>
              </a:solidFill>
              <a:latin typeface="+mn-ea"/>
              <a:cs typeface="+mn-ea"/>
            </a:endParaRPr>
          </a:p>
        </p:txBody>
      </p:sp>
      <p:cxnSp>
        <p:nvCxnSpPr>
          <p:cNvPr id="33" name="直接连接符 32"/>
          <p:cNvCxnSpPr/>
          <p:nvPr>
            <p:custDataLst>
              <p:tags r:id="rId25"/>
            </p:custDataLst>
          </p:nvPr>
        </p:nvCxnSpPr>
        <p:spPr>
          <a:xfrm>
            <a:off x="9028290" y="3662999"/>
            <a:ext cx="2180720" cy="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34" name="矩形 33"/>
          <p:cNvSpPr/>
          <p:nvPr>
            <p:custDataLst>
              <p:tags r:id="rId26"/>
            </p:custDataLst>
          </p:nvPr>
        </p:nvSpPr>
        <p:spPr>
          <a:xfrm>
            <a:off x="9028290"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zh-CN" altLang="en-US" sz="1200">
                <a:solidFill>
                  <a:schemeClr val="tx1">
                    <a:lumMod val="85000"/>
                    <a:lumOff val="15000"/>
                  </a:schemeClr>
                </a:solidFill>
                <a:latin typeface="+mn-ea"/>
                <a:cs typeface="+mn-ea"/>
              </a:rPr>
              <a:t>综合各学科优势，制定切实可行的智能家电方案。如某品牌通过跨学科融合，推出了节能又智能的空调产品。</a:t>
            </a:r>
            <a:endParaRPr lang="zh-CN" altLang="en-US" sz="1200">
              <a:solidFill>
                <a:schemeClr val="tx1">
                  <a:lumMod val="85000"/>
                  <a:lumOff val="15000"/>
                </a:schemeClr>
              </a:solidFill>
              <a:latin typeface="+mn-ea"/>
              <a:cs typeface="+mn-ea"/>
            </a:endParaRPr>
          </a:p>
        </p:txBody>
      </p:sp>
      <p:sp>
        <p:nvSpPr>
          <p:cNvPr id="35" name="矩形 34"/>
          <p:cNvSpPr/>
          <p:nvPr>
            <p:custDataLst>
              <p:tags r:id="rId27"/>
            </p:custDataLst>
          </p:nvPr>
        </p:nvSpPr>
        <p:spPr>
          <a:xfrm>
            <a:off x="9028290" y="304193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solidFill>
                  <a:schemeClr val="tx1"/>
                </a:solidFill>
                <a:latin typeface="+mn-ea"/>
                <a:cs typeface="+mn-ea"/>
              </a:rPr>
              <a:t>打造可落地方案</a:t>
            </a:r>
            <a:endParaRPr lang="zh-CN" altLang="en-US" sz="2000" b="1" kern="0">
              <a:solidFill>
                <a:schemeClr val="tx1"/>
              </a:solidFill>
              <a:latin typeface="+mn-ea"/>
              <a:cs typeface="+mn-ea"/>
            </a:endParaRPr>
          </a:p>
        </p:txBody>
      </p:sp>
      <p:cxnSp>
        <p:nvCxnSpPr>
          <p:cNvPr id="36" name="直接连接符 35"/>
          <p:cNvCxnSpPr/>
          <p:nvPr>
            <p:custDataLst>
              <p:tags r:id="rId28"/>
            </p:custDataLst>
          </p:nvPr>
        </p:nvCxnSpPr>
        <p:spPr>
          <a:xfrm>
            <a:off x="6307153" y="3662999"/>
            <a:ext cx="2180720" cy="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37" name="矩形 36"/>
          <p:cNvSpPr/>
          <p:nvPr>
            <p:custDataLst>
              <p:tags r:id="rId29"/>
            </p:custDataLst>
          </p:nvPr>
        </p:nvSpPr>
        <p:spPr>
          <a:xfrm>
            <a:off x="6307153"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zh-CN" altLang="en-US" sz="1200">
                <a:solidFill>
                  <a:srgbClr val="FFFFFF"/>
                </a:solidFill>
                <a:latin typeface="+mn-ea"/>
                <a:cs typeface="+mn-ea"/>
              </a:rPr>
              <a:t>通过工业设计，将技术与美学结合，打造美观实用的产品。如洗衣机外观设计简洁大方，操作界面符合人体工程学。</a:t>
            </a:r>
            <a:endParaRPr lang="zh-CN" altLang="en-US" sz="1200">
              <a:solidFill>
                <a:srgbClr val="FFFFFF"/>
              </a:solidFill>
              <a:latin typeface="+mn-ea"/>
              <a:cs typeface="+mn-ea"/>
            </a:endParaRPr>
          </a:p>
        </p:txBody>
      </p:sp>
      <p:sp>
        <p:nvSpPr>
          <p:cNvPr id="38" name="矩形 37"/>
          <p:cNvSpPr/>
          <p:nvPr>
            <p:custDataLst>
              <p:tags r:id="rId30"/>
            </p:custDataLst>
          </p:nvPr>
        </p:nvSpPr>
        <p:spPr>
          <a:xfrm>
            <a:off x="6307153" y="304193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solidFill>
                  <a:srgbClr val="FFFFFF"/>
                </a:solidFill>
                <a:latin typeface="+mn-ea"/>
                <a:cs typeface="+mn-ea"/>
              </a:rPr>
              <a:t>工业设计优化</a:t>
            </a:r>
            <a:endParaRPr lang="zh-CN" altLang="en-US" sz="2000" b="1" kern="0">
              <a:solidFill>
                <a:srgbClr val="FFFFFF"/>
              </a:solidFill>
              <a:latin typeface="+mn-ea"/>
              <a:cs typeface="+mn-ea"/>
            </a:endParaRPr>
          </a:p>
        </p:txBody>
      </p:sp>
    </p:spTree>
    <p:custDataLst>
      <p:tags r:id="rId3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温馨</a:t>
            </a:r>
            <a:r>
              <a:rPr lang="zh-CN" altLang="en-US"/>
              <a:t>提示</a:t>
            </a:r>
            <a:endParaRPr lang="zh-CN" altLang="en-US"/>
          </a:p>
        </p:txBody>
      </p:sp>
      <p:sp>
        <p:nvSpPr>
          <p:cNvPr id="3" name="文本框 2"/>
          <p:cNvSpPr txBox="1"/>
          <p:nvPr/>
        </p:nvSpPr>
        <p:spPr>
          <a:xfrm>
            <a:off x="696595" y="2152650"/>
            <a:ext cx="10506710" cy="2553335"/>
          </a:xfrm>
          <a:prstGeom prst="rect">
            <a:avLst/>
          </a:prstGeom>
        </p:spPr>
        <p:txBody>
          <a:bodyPr wrap="square">
            <a:spAutoFit/>
          </a:bodyPr>
          <a:p>
            <a:pPr marL="0" indent="0" algn="just" defTabSz="266700">
              <a:spcBef>
                <a:spcPct val="0"/>
              </a:spcBef>
              <a:spcAft>
                <a:spcPct val="0"/>
              </a:spcAft>
            </a:pPr>
            <a:r>
              <a:rPr lang="zh-CN" altLang="en-US" sz="3200">
                <a:latin typeface="微软雅黑" charset="0"/>
                <a:ea typeface="微软雅黑" charset="0"/>
                <a:cs typeface="微软雅黑" charset="0"/>
              </a:rPr>
              <a:t>本手册仅供灵感启发，参赛者可结合上述灵感方向，结合自身体验、生活场景、社会痛点等，提出独特的</a:t>
            </a:r>
            <a:r>
              <a:rPr lang="en-US" altLang="zh-CN" sz="3200">
                <a:latin typeface="微软雅黑" charset="0"/>
                <a:ea typeface="微软雅黑" charset="0"/>
                <a:cs typeface="微软雅黑" charset="0"/>
              </a:rPr>
              <a:t>AI</a:t>
            </a:r>
            <a:r>
              <a:rPr lang="zh-CN" altLang="en-US" sz="3200">
                <a:latin typeface="微软雅黑" charset="0"/>
                <a:ea typeface="微软雅黑" charset="0"/>
                <a:cs typeface="微软雅黑" charset="0"/>
              </a:rPr>
              <a:t>家电创意方案。</a:t>
            </a:r>
            <a:endParaRPr lang="zh-CN" altLang="en-US" sz="3200">
              <a:latin typeface="微软雅黑" charset="0"/>
              <a:ea typeface="微软雅黑" charset="0"/>
              <a:cs typeface="微软雅黑" charset="0"/>
            </a:endParaRPr>
          </a:p>
          <a:p>
            <a:pPr marL="0" indent="0" algn="just" defTabSz="266700">
              <a:spcBef>
                <a:spcPct val="0"/>
              </a:spcBef>
              <a:spcAft>
                <a:spcPct val="0"/>
              </a:spcAft>
            </a:pPr>
            <a:endParaRPr lang="zh-CN" altLang="en-US" sz="3200">
              <a:latin typeface="微软雅黑" charset="0"/>
              <a:ea typeface="微软雅黑" charset="0"/>
              <a:cs typeface="微软雅黑" charset="0"/>
            </a:endParaRPr>
          </a:p>
          <a:p>
            <a:pPr marL="0" indent="0" algn="just" defTabSz="266700">
              <a:spcBef>
                <a:spcPct val="0"/>
              </a:spcBef>
              <a:spcAft>
                <a:spcPct val="0"/>
              </a:spcAft>
            </a:pPr>
            <a:r>
              <a:rPr lang="zh-CN" altLang="en-US" sz="3200">
                <a:latin typeface="微软雅黑" charset="0"/>
                <a:ea typeface="微软雅黑" charset="0"/>
                <a:cs typeface="微软雅黑" charset="0"/>
              </a:rPr>
              <a:t>鼓励创新、融合与落地思考，切勿照搬手册内容。</a:t>
            </a:r>
            <a:endParaRPr lang="zh-CN" altLang="en-US" sz="3200">
              <a:latin typeface="微软雅黑" charset="0"/>
              <a:ea typeface="微软雅黑" charset="0"/>
              <a:cs typeface="微软雅黑" charset="0"/>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ctrTitle"/>
            <p:custDataLst>
              <p:tags r:id="rId1"/>
            </p:custDataLst>
          </p:nvPr>
        </p:nvSpPr>
        <p:spPr/>
        <p:txBody>
          <a:bodyPr/>
          <a:lstStyle/>
          <a:p>
            <a:r>
              <a:rPr lang="zh-CN" altLang="en-US"/>
              <a:t>谢谢</a:t>
            </a:r>
            <a:endParaRPr lang="zh-CN" altLang="en-US"/>
          </a:p>
        </p:txBody>
      </p:sp>
      <p:sp>
        <p:nvSpPr>
          <p:cNvPr id="5" name="副标题"/>
          <p:cNvSpPr>
            <a:spLocks noGrp="1"/>
          </p:cNvSpPr>
          <p:nvPr>
            <p:ph type="subTitle" idx="1"/>
            <p:custDataLst>
              <p:tags r:id="rId2"/>
            </p:custDataLst>
          </p:nvPr>
        </p:nvSpPr>
        <p:spPr/>
        <p:txBody>
          <a:bodyPr/>
          <a:lstStyle/>
          <a:p>
            <a:r>
              <a:rPr lang="en-US" altLang="zh-CN"/>
              <a:t>THANK  YOU</a:t>
            </a:r>
            <a:endParaRPr lang="en-US" altLang="zh-CN"/>
          </a:p>
        </p:txBody>
      </p:sp>
      <p:sp>
        <p:nvSpPr>
          <p:cNvPr id="10" name="署名"/>
          <p:cNvSpPr>
            <a:spLocks noGrp="1"/>
          </p:cNvSpPr>
          <p:nvPr>
            <p:ph type="body" sz="quarter" idx="17"/>
            <p:custDataLst>
              <p:tags r:id="rId3"/>
            </p:custDataLst>
          </p:nvPr>
        </p:nvSpPr>
        <p:spPr/>
        <p:txBody>
          <a:bodyPr/>
          <a:lstStyle/>
          <a:p>
            <a:r>
              <a:rPr lang="en-US"/>
              <a:t>2025</a:t>
            </a:r>
            <a:r>
              <a:rPr lang="zh-CN" altLang="en-US"/>
              <a:t>年</a:t>
            </a:r>
            <a:r>
              <a:rPr lang="en-US" altLang="zh-CN"/>
              <a:t>5</a:t>
            </a:r>
            <a:r>
              <a:rPr lang="zh-CN" altLang="en-US"/>
              <a:t>月</a:t>
            </a:r>
            <a:endParaRPr lang="zh-CN" altLang="en-US"/>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手册</a:t>
            </a:r>
            <a:r>
              <a:rPr lang="zh-CN" altLang="en-US"/>
              <a:t>说明</a:t>
            </a:r>
            <a:endParaRPr lang="zh-CN" altLang="en-US"/>
          </a:p>
        </p:txBody>
      </p:sp>
      <p:sp>
        <p:nvSpPr>
          <p:cNvPr id="3" name="内容占位符 2"/>
          <p:cNvSpPr>
            <a:spLocks noGrp="1"/>
          </p:cNvSpPr>
          <p:nvPr>
            <p:ph idx="1"/>
          </p:nvPr>
        </p:nvSpPr>
        <p:spPr/>
        <p:txBody>
          <a:bodyPr/>
          <a:p>
            <a:pPr marL="0" indent="0">
              <a:buNone/>
            </a:pPr>
            <a:r>
              <a:rPr lang="zh-CN" altLang="en-US"/>
              <a:t>本手册基于长虹企划部调研与精选创意，围绕电视、空调、冰箱、洗衣机、智慧家居五大品类，梳理</a:t>
            </a:r>
            <a:r>
              <a:rPr lang="en-US" altLang="zh-CN"/>
              <a:t>AI</a:t>
            </a:r>
            <a:r>
              <a:rPr lang="zh-CN" altLang="en-US"/>
              <a:t>应用灵感方向。</a:t>
            </a:r>
            <a:endParaRPr lang="zh-CN" altLang="en-US"/>
          </a:p>
          <a:p>
            <a:pPr marL="0" indent="0">
              <a:buNone/>
            </a:pPr>
            <a:endParaRPr lang="zh-CN" altLang="en-US"/>
          </a:p>
          <a:p>
            <a:pPr marL="0" indent="0">
              <a:buNone/>
            </a:pPr>
            <a:r>
              <a:rPr lang="zh-CN" altLang="en-US"/>
              <a:t>内容仅供参赛者启发思考，严禁照抄，鼓励结合自身体验与创新视角进行创作。</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电视：重构家庭智能核心</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01</a:t>
            </a:r>
            <a:endParaRPr lang="zh-CN" altLang="en-US"/>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1.1 </a:t>
            </a:r>
            <a:r>
              <a:rPr lang="zh-CN" altLang="en-US"/>
              <a:t>智能观影体验：从被动到主动交互</a:t>
            </a:r>
            <a:endParaRPr lang="zh-CN" altLang="en-US"/>
          </a:p>
        </p:txBody>
      </p:sp>
      <p:sp>
        <p:nvSpPr>
          <p:cNvPr id="13" name="矩形 12"/>
          <p:cNvSpPr/>
          <p:nvPr>
            <p:custDataLst>
              <p:tags r:id="rId2"/>
            </p:custDataLst>
          </p:nvPr>
        </p:nvSpPr>
        <p:spPr>
          <a:xfrm>
            <a:off x="2609789" y="5518107"/>
            <a:ext cx="6972740" cy="776595"/>
          </a:xfrm>
          <a:prstGeom prst="rect">
            <a:avLst/>
          </a:prstGeom>
        </p:spPr>
        <p:txBody>
          <a:bodyPr wrap="square" lIns="0" tIns="0" rIns="0" bIns="0">
            <a:noAutofit/>
          </a:bodyPr>
          <a:p>
            <a:pPr algn="just">
              <a:lnSpc>
                <a:spcPct val="130000"/>
              </a:lnSpc>
              <a:spcBef>
                <a:spcPct val="0"/>
              </a:spcBef>
              <a:spcAft>
                <a:spcPct val="0"/>
              </a:spcAft>
            </a:pPr>
            <a:r>
              <a:rPr lang="zh-CN" altLang="en-US" sz="1200" dirty="0">
                <a:solidFill>
                  <a:schemeClr val="tx1">
                    <a:lumMod val="85000"/>
                    <a:lumOff val="15000"/>
                  </a:schemeClr>
                </a:solidFill>
                <a:latin typeface="+mn-ea"/>
                <a:cs typeface="+mn-ea"/>
              </a:rPr>
              <a:t>电视通过环境感知技术，自动优化画质和音量。比如在光线较暗的环境中，自动调节画面亮度和对比度，为用户打造沉浸式观影体验。</a:t>
            </a:r>
            <a:endParaRPr lang="zh-CN" altLang="en-US" sz="1200" dirty="0">
              <a:solidFill>
                <a:schemeClr val="tx1">
                  <a:lumMod val="85000"/>
                  <a:lumOff val="15000"/>
                </a:schemeClr>
              </a:solidFill>
              <a:latin typeface="+mn-ea"/>
              <a:cs typeface="+mn-ea"/>
            </a:endParaRPr>
          </a:p>
        </p:txBody>
      </p:sp>
      <p:sp>
        <p:nvSpPr>
          <p:cNvPr id="14" name="矩形 13"/>
          <p:cNvSpPr/>
          <p:nvPr>
            <p:custDataLst>
              <p:tags r:id="rId3"/>
            </p:custDataLst>
          </p:nvPr>
        </p:nvSpPr>
        <p:spPr>
          <a:xfrm>
            <a:off x="2609789" y="5074885"/>
            <a:ext cx="6972740" cy="370416"/>
          </a:xfrm>
          <a:prstGeom prst="rect">
            <a:avLst/>
          </a:prstGeom>
          <a:noFill/>
        </p:spPr>
        <p:txBody>
          <a:bodyPr wrap="square" lIns="0" tIns="0" rIns="0" bIns="0" rtlCol="0" anchor="b" anchorCtr="0">
            <a:noAutofit/>
          </a:bodyPr>
          <a:p>
            <a:pPr algn="ctr">
              <a:spcBef>
                <a:spcPct val="0"/>
              </a:spcBef>
              <a:spcAft>
                <a:spcPct val="0"/>
              </a:spcAft>
            </a:pPr>
            <a:r>
              <a:rPr lang="zh-CN" altLang="en-US" sz="2000" b="1" kern="0">
                <a:solidFill>
                  <a:schemeClr val="accent1"/>
                </a:solidFill>
                <a:latin typeface="+mn-ea"/>
                <a:cs typeface="+mn-ea"/>
              </a:rPr>
              <a:t>环境自适应，优化观影感受</a:t>
            </a:r>
            <a:endParaRPr lang="zh-CN" altLang="en-US" sz="2000" b="1" kern="0">
              <a:solidFill>
                <a:schemeClr val="accent1"/>
              </a:solidFill>
              <a:latin typeface="+mn-ea"/>
              <a:cs typeface="+mn-ea"/>
            </a:endParaRPr>
          </a:p>
        </p:txBody>
      </p:sp>
      <p:sp>
        <p:nvSpPr>
          <p:cNvPr id="15" name="矩形 14"/>
          <p:cNvSpPr/>
          <p:nvPr>
            <p:custDataLst>
              <p:tags r:id="rId4"/>
            </p:custDataLst>
          </p:nvPr>
        </p:nvSpPr>
        <p:spPr>
          <a:xfrm>
            <a:off x="8245220" y="2105810"/>
            <a:ext cx="3186200" cy="1762668"/>
          </a:xfrm>
          <a:prstGeom prst="rect">
            <a:avLst/>
          </a:prstGeom>
        </p:spPr>
        <p:txBody>
          <a:bodyPr wrap="square" lIns="0" tIns="0" rIns="0" bIns="0">
            <a:noAutofit/>
          </a:bodyPr>
          <a:p>
            <a:pPr>
              <a:lnSpc>
                <a:spcPct val="130000"/>
              </a:lnSpc>
              <a:spcBef>
                <a:spcPct val="0"/>
              </a:spcBef>
              <a:spcAft>
                <a:spcPct val="0"/>
              </a:spcAft>
            </a:pPr>
            <a:r>
              <a:rPr lang="zh-CN" altLang="en-US" sz="1200" dirty="0">
                <a:solidFill>
                  <a:schemeClr val="tx1">
                    <a:lumMod val="85000"/>
                    <a:lumOff val="15000"/>
                  </a:schemeClr>
                </a:solidFill>
                <a:latin typeface="+mn-ea"/>
                <a:cs typeface="+mn-ea"/>
              </a:rPr>
              <a:t>实时多语种字幕和同声传译功能，让全球影视无国界。以一部热门外语电影为例，观众可根据自身需求选择合适的语言字幕，真正实现无障碍观影。</a:t>
            </a:r>
            <a:endParaRPr lang="zh-CN" altLang="en-US" sz="1200" dirty="0">
              <a:solidFill>
                <a:schemeClr val="tx1">
                  <a:lumMod val="85000"/>
                  <a:lumOff val="15000"/>
                </a:schemeClr>
              </a:solidFill>
              <a:latin typeface="+mn-ea"/>
              <a:cs typeface="+mn-ea"/>
            </a:endParaRPr>
          </a:p>
        </p:txBody>
      </p:sp>
      <p:sp>
        <p:nvSpPr>
          <p:cNvPr id="19" name="矩形 18"/>
          <p:cNvSpPr/>
          <p:nvPr>
            <p:custDataLst>
              <p:tags r:id="rId5"/>
            </p:custDataLst>
          </p:nvPr>
        </p:nvSpPr>
        <p:spPr>
          <a:xfrm>
            <a:off x="8245220" y="1644067"/>
            <a:ext cx="3186200" cy="370416"/>
          </a:xfrm>
          <a:prstGeom prst="rect">
            <a:avLst/>
          </a:prstGeom>
          <a:noFill/>
        </p:spPr>
        <p:txBody>
          <a:bodyPr wrap="square" lIns="0" tIns="0" rIns="0" bIns="0" rtlCol="0" anchor="b" anchorCtr="0">
            <a:noAutofit/>
          </a:bodyPr>
          <a:p>
            <a:pPr>
              <a:spcBef>
                <a:spcPct val="0"/>
              </a:spcBef>
              <a:spcAft>
                <a:spcPct val="0"/>
              </a:spcAft>
            </a:pPr>
            <a:r>
              <a:rPr lang="zh-CN" altLang="en-US" sz="2000" b="1" kern="0">
                <a:solidFill>
                  <a:schemeClr val="accent1"/>
                </a:solidFill>
                <a:latin typeface="+mn-ea"/>
                <a:cs typeface="+mn-ea"/>
              </a:rPr>
              <a:t>多语种字幕，打破语言壁垒</a:t>
            </a:r>
            <a:endParaRPr lang="zh-CN" altLang="en-US" sz="2000" b="1" kern="0">
              <a:solidFill>
                <a:schemeClr val="accent1"/>
              </a:solidFill>
              <a:latin typeface="+mn-ea"/>
              <a:cs typeface="+mn-ea"/>
            </a:endParaRPr>
          </a:p>
        </p:txBody>
      </p:sp>
      <p:sp>
        <p:nvSpPr>
          <p:cNvPr id="20" name="矩形 19"/>
          <p:cNvSpPr/>
          <p:nvPr>
            <p:custDataLst>
              <p:tags r:id="rId6"/>
            </p:custDataLst>
          </p:nvPr>
        </p:nvSpPr>
        <p:spPr>
          <a:xfrm>
            <a:off x="758987" y="2105810"/>
            <a:ext cx="3186200" cy="1762668"/>
          </a:xfrm>
          <a:prstGeom prst="rect">
            <a:avLst/>
          </a:prstGeom>
        </p:spPr>
        <p:txBody>
          <a:bodyPr wrap="square" lIns="0" tIns="0" rIns="0" bIns="0">
            <a:noAutofit/>
          </a:bodyPr>
          <a:p>
            <a:pPr algn="r">
              <a:lnSpc>
                <a:spcPct val="130000"/>
              </a:lnSpc>
              <a:spcBef>
                <a:spcPct val="0"/>
              </a:spcBef>
              <a:spcAft>
                <a:spcPct val="0"/>
              </a:spcAft>
            </a:pPr>
            <a:r>
              <a:rPr lang="zh-CN" altLang="en-US" sz="1200" dirty="0">
                <a:solidFill>
                  <a:schemeClr val="tx1">
                    <a:lumMod val="85000"/>
                    <a:lumOff val="15000"/>
                  </a:schemeClr>
                </a:solidFill>
                <a:latin typeface="+mn-ea"/>
                <a:cs typeface="+mn-ea"/>
              </a:rPr>
              <a:t>AI深入分析影视内容，精准定位高光片段并进行个性化推荐。据统计，这一功能可让用户在观影时节省约30%的无效浏览时间，快速进入精彩剧情。</a:t>
            </a:r>
            <a:endParaRPr lang="zh-CN" altLang="en-US" sz="1200" dirty="0">
              <a:solidFill>
                <a:schemeClr val="tx1">
                  <a:lumMod val="85000"/>
                  <a:lumOff val="15000"/>
                </a:schemeClr>
              </a:solidFill>
              <a:latin typeface="+mn-ea"/>
              <a:cs typeface="+mn-ea"/>
            </a:endParaRPr>
          </a:p>
        </p:txBody>
      </p:sp>
      <p:sp>
        <p:nvSpPr>
          <p:cNvPr id="21" name="矩形 20"/>
          <p:cNvSpPr/>
          <p:nvPr>
            <p:custDataLst>
              <p:tags r:id="rId7"/>
            </p:custDataLst>
          </p:nvPr>
        </p:nvSpPr>
        <p:spPr>
          <a:xfrm>
            <a:off x="758987" y="1644067"/>
            <a:ext cx="3186200" cy="370416"/>
          </a:xfrm>
          <a:prstGeom prst="rect">
            <a:avLst/>
          </a:prstGeom>
          <a:noFill/>
        </p:spPr>
        <p:txBody>
          <a:bodyPr wrap="square" lIns="0" tIns="0" rIns="0" bIns="0" rtlCol="0" anchor="b" anchorCtr="0">
            <a:noAutofit/>
          </a:bodyPr>
          <a:p>
            <a:pPr algn="r">
              <a:spcBef>
                <a:spcPct val="0"/>
              </a:spcBef>
              <a:spcAft>
                <a:spcPct val="0"/>
              </a:spcAft>
            </a:pPr>
            <a:r>
              <a:rPr lang="zh-CN" altLang="en-US" sz="2000" b="1" kern="0">
                <a:solidFill>
                  <a:schemeClr val="accent1"/>
                </a:solidFill>
                <a:latin typeface="+mn-ea"/>
                <a:cs typeface="+mn-ea"/>
              </a:rPr>
              <a:t>AI高光推荐，精准触达精彩</a:t>
            </a:r>
            <a:endParaRPr lang="zh-CN" altLang="en-US" sz="2000" b="1" kern="0">
              <a:solidFill>
                <a:schemeClr val="accent1"/>
              </a:solidFill>
              <a:latin typeface="+mn-ea"/>
              <a:cs typeface="+mn-ea"/>
            </a:endParaRPr>
          </a:p>
        </p:txBody>
      </p:sp>
      <p:pic>
        <p:nvPicPr>
          <p:cNvPr id="26" name="图片 7" descr="343439383331313b343532303032333bc6f3d2b5bcf2bde9"/>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5921179" y="3768850"/>
            <a:ext cx="391034" cy="391034"/>
          </a:xfrm>
          <a:prstGeom prst="rect">
            <a:avLst/>
          </a:prstGeom>
        </p:spPr>
      </p:pic>
      <p:pic>
        <p:nvPicPr>
          <p:cNvPr id="2" name="图片 1"/>
          <p:cNvPicPr>
            <a:picLocks noChangeAspect="1"/>
          </p:cNvPicPr>
          <p:nvPr/>
        </p:nvPicPr>
        <p:blipFill>
          <a:blip r:embed="rId11"/>
          <a:stretch>
            <a:fillRect/>
          </a:stretch>
        </p:blipFill>
        <p:spPr>
          <a:xfrm>
            <a:off x="2966085" y="360045"/>
            <a:ext cx="5737860" cy="5737860"/>
          </a:xfrm>
          <a:prstGeom prst="rect">
            <a:avLst/>
          </a:prstGeom>
        </p:spPr>
      </p:pic>
    </p:spTree>
    <p:custDataLst>
      <p:tags r:id="rId1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a:t>1.2 </a:t>
            </a:r>
            <a:r>
              <a:rPr lang="zh-CN" altLang="en-US"/>
              <a:t>个性化设置与健康</a:t>
            </a:r>
            <a:r>
              <a:rPr lang="zh-CN" altLang="en-US"/>
              <a:t>守护：从娱乐到关怀</a:t>
            </a:r>
            <a:endParaRPr lang="zh-CN" altLang="en-US"/>
          </a:p>
        </p:txBody>
      </p:sp>
      <p:sp>
        <p:nvSpPr>
          <p:cNvPr id="3" name="矩形 2"/>
          <p:cNvSpPr/>
          <p:nvPr>
            <p:custDataLst>
              <p:tags r:id="rId2"/>
            </p:custDataLst>
          </p:nvPr>
        </p:nvSpPr>
        <p:spPr>
          <a:xfrm>
            <a:off x="1803818" y="2328252"/>
            <a:ext cx="7362115" cy="377711"/>
          </a:xfrm>
          <a:prstGeom prst="rect">
            <a:avLst/>
          </a:prstGeom>
          <a:noFill/>
        </p:spPr>
        <p:txBody>
          <a:bodyPr wrap="square" lIns="0" tIns="0" rIns="0" bIns="0" rtlCol="0" anchor="ctr" anchorCtr="0">
            <a:noAutofit/>
          </a:bodyPr>
          <a:p>
            <a:pPr algn="just">
              <a:spcBef>
                <a:spcPct val="0"/>
              </a:spcBef>
              <a:spcAft>
                <a:spcPct val="0"/>
              </a:spcAft>
            </a:pPr>
            <a:r>
              <a:rPr lang="zh-CN" altLang="en-US" sz="2000" b="1">
                <a:solidFill>
                  <a:schemeClr val="accent1"/>
                </a:solidFill>
                <a:latin typeface="+mn-ea"/>
                <a:cs typeface="+mn-ea"/>
                <a:sym typeface="+mn-ea"/>
              </a:rPr>
              <a:t>自动识别家庭成员，切换专属模式。</a:t>
            </a:r>
            <a:endParaRPr lang="zh-CN" altLang="en-US" sz="2000" b="1">
              <a:solidFill>
                <a:schemeClr val="accent1"/>
              </a:solidFill>
              <a:latin typeface="+mn-ea"/>
              <a:cs typeface="+mn-ea"/>
              <a:sym typeface="+mn-ea"/>
            </a:endParaRPr>
          </a:p>
        </p:txBody>
      </p:sp>
      <p:sp>
        <p:nvSpPr>
          <p:cNvPr id="14" name="矩形 13"/>
          <p:cNvSpPr/>
          <p:nvPr>
            <p:custDataLst>
              <p:tags r:id="rId3"/>
            </p:custDataLst>
          </p:nvPr>
        </p:nvSpPr>
        <p:spPr>
          <a:xfrm>
            <a:off x="1067774" y="2382793"/>
            <a:ext cx="474120" cy="47412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en-US" altLang="zh-CN" sz="2400">
                <a:solidFill>
                  <a:schemeClr val="lt1">
                    <a:lumMod val="100000"/>
                  </a:schemeClr>
                </a:solidFill>
                <a:latin typeface="+mn-ea"/>
                <a:cs typeface="+mn-ea"/>
                <a:sym typeface="+mn-ea"/>
              </a:rPr>
              <a:t>01</a:t>
            </a:r>
            <a:endParaRPr lang="zh-CN" altLang="en-US" sz="2400">
              <a:solidFill>
                <a:schemeClr val="lt1">
                  <a:lumMod val="100000"/>
                </a:schemeClr>
              </a:solidFill>
              <a:latin typeface="+mn-ea"/>
              <a:cs typeface="+mn-ea"/>
              <a:sym typeface="+mn-ea"/>
            </a:endParaRPr>
          </a:p>
        </p:txBody>
      </p:sp>
      <p:sp>
        <p:nvSpPr>
          <p:cNvPr id="16" name="矩形 15"/>
          <p:cNvSpPr/>
          <p:nvPr>
            <p:custDataLst>
              <p:tags r:id="rId4"/>
            </p:custDataLst>
          </p:nvPr>
        </p:nvSpPr>
        <p:spPr>
          <a:xfrm>
            <a:off x="1810571" y="3637756"/>
            <a:ext cx="7362115" cy="377711"/>
          </a:xfrm>
          <a:prstGeom prst="rect">
            <a:avLst/>
          </a:prstGeom>
          <a:noFill/>
        </p:spPr>
        <p:txBody>
          <a:bodyPr wrap="square" lIns="0" tIns="0" rIns="0" bIns="0" rtlCol="0" anchor="ctr" anchorCtr="0">
            <a:noAutofit/>
          </a:bodyPr>
          <a:p>
            <a:pPr algn="just">
              <a:spcBef>
                <a:spcPct val="0"/>
              </a:spcBef>
              <a:spcAft>
                <a:spcPct val="0"/>
              </a:spcAft>
            </a:pPr>
            <a:r>
              <a:rPr lang="zh-CN" altLang="en-US" sz="2000" b="1">
                <a:solidFill>
                  <a:schemeClr val="accent1"/>
                </a:solidFill>
                <a:latin typeface="+mn-ea"/>
                <a:cs typeface="+mn-ea"/>
                <a:sym typeface="+mn-ea"/>
              </a:rPr>
              <a:t>健康内容推荐、运动提醒、社交互动。</a:t>
            </a:r>
            <a:endParaRPr lang="zh-CN" altLang="en-US" sz="2000" b="1">
              <a:solidFill>
                <a:schemeClr val="accent1"/>
              </a:solidFill>
              <a:latin typeface="+mn-ea"/>
              <a:cs typeface="+mn-ea"/>
              <a:sym typeface="+mn-ea"/>
            </a:endParaRPr>
          </a:p>
        </p:txBody>
      </p:sp>
      <p:sp>
        <p:nvSpPr>
          <p:cNvPr id="17" name="矩形 16"/>
          <p:cNvSpPr/>
          <p:nvPr>
            <p:custDataLst>
              <p:tags r:id="rId5"/>
            </p:custDataLst>
          </p:nvPr>
        </p:nvSpPr>
        <p:spPr>
          <a:xfrm>
            <a:off x="1075047" y="3692296"/>
            <a:ext cx="474120" cy="47412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en-US" altLang="zh-CN" sz="2400">
                <a:solidFill>
                  <a:schemeClr val="lt1">
                    <a:lumMod val="100000"/>
                  </a:schemeClr>
                </a:solidFill>
                <a:latin typeface="+mn-ea"/>
                <a:cs typeface="+mn-ea"/>
                <a:sym typeface="+mn-ea"/>
              </a:rPr>
              <a:t>02</a:t>
            </a:r>
            <a:endParaRPr lang="zh-CN" altLang="en-US" sz="2400">
              <a:solidFill>
                <a:schemeClr val="lt1">
                  <a:lumMod val="100000"/>
                </a:schemeClr>
              </a:solidFill>
              <a:latin typeface="+mn-ea"/>
              <a:cs typeface="+mn-ea"/>
              <a:sym typeface="+mn-ea"/>
            </a:endParaRPr>
          </a:p>
        </p:txBody>
      </p:sp>
      <p:sp>
        <p:nvSpPr>
          <p:cNvPr id="19" name="矩形 18"/>
          <p:cNvSpPr/>
          <p:nvPr>
            <p:custDataLst>
              <p:tags r:id="rId6"/>
            </p:custDataLst>
          </p:nvPr>
        </p:nvSpPr>
        <p:spPr>
          <a:xfrm>
            <a:off x="1803299" y="4946740"/>
            <a:ext cx="7362115" cy="377711"/>
          </a:xfrm>
          <a:prstGeom prst="rect">
            <a:avLst/>
          </a:prstGeom>
          <a:noFill/>
        </p:spPr>
        <p:txBody>
          <a:bodyPr wrap="square" lIns="0" tIns="0" rIns="0" bIns="0" rtlCol="0" anchor="ctr" anchorCtr="0">
            <a:noAutofit/>
          </a:bodyPr>
          <a:p>
            <a:pPr algn="just">
              <a:spcBef>
                <a:spcPct val="0"/>
              </a:spcBef>
              <a:spcAft>
                <a:spcPct val="0"/>
              </a:spcAft>
            </a:pPr>
            <a:r>
              <a:rPr lang="en-US" altLang="zh-CN" sz="2000" b="1">
                <a:solidFill>
                  <a:schemeClr val="accent1"/>
                </a:solidFill>
                <a:latin typeface="+mn-ea"/>
                <a:cs typeface="+mn-ea"/>
                <a:sym typeface="+mn-ea"/>
              </a:rPr>
              <a:t> AI</a:t>
            </a:r>
            <a:r>
              <a:rPr lang="zh-CN" altLang="en-US" sz="2000" b="1">
                <a:solidFill>
                  <a:schemeClr val="accent1"/>
                </a:solidFill>
                <a:latin typeface="+mn-ea"/>
                <a:cs typeface="+mn-ea"/>
                <a:sym typeface="+mn-ea"/>
              </a:rPr>
              <a:t>自检与远程诊断。</a:t>
            </a:r>
            <a:endParaRPr lang="zh-CN" altLang="en-US" sz="2000" b="1">
              <a:solidFill>
                <a:schemeClr val="accent1"/>
              </a:solidFill>
              <a:latin typeface="+mn-ea"/>
              <a:cs typeface="+mn-ea"/>
              <a:sym typeface="+mn-ea"/>
            </a:endParaRPr>
          </a:p>
        </p:txBody>
      </p:sp>
      <p:sp>
        <p:nvSpPr>
          <p:cNvPr id="23" name="矩形 22"/>
          <p:cNvSpPr/>
          <p:nvPr>
            <p:custDataLst>
              <p:tags r:id="rId7"/>
            </p:custDataLst>
          </p:nvPr>
        </p:nvSpPr>
        <p:spPr>
          <a:xfrm>
            <a:off x="1067255" y="5001280"/>
            <a:ext cx="474120" cy="47412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en-US" altLang="zh-CN" sz="2400">
                <a:solidFill>
                  <a:schemeClr val="lt1">
                    <a:lumMod val="100000"/>
                  </a:schemeClr>
                </a:solidFill>
                <a:latin typeface="+mn-ea"/>
                <a:cs typeface="+mn-ea"/>
                <a:sym typeface="+mn-ea"/>
              </a:rPr>
              <a:t>03</a:t>
            </a:r>
            <a:endParaRPr lang="zh-CN" altLang="en-US" sz="2400">
              <a:solidFill>
                <a:schemeClr val="lt1">
                  <a:lumMod val="100000"/>
                </a:schemeClr>
              </a:solidFill>
              <a:latin typeface="+mn-ea"/>
              <a:cs typeface="+mn-ea"/>
              <a:sym typeface="+mn-ea"/>
            </a:endParaRPr>
          </a:p>
        </p:txBody>
      </p:sp>
      <p:pic>
        <p:nvPicPr>
          <p:cNvPr id="4" name="图片 3"/>
          <p:cNvPicPr/>
          <p:nvPr/>
        </p:nvPicPr>
        <p:blipFill>
          <a:blip r:embed="rId8"/>
          <a:stretch>
            <a:fillRect/>
          </a:stretch>
        </p:blipFill>
        <p:spPr>
          <a:xfrm>
            <a:off x="5781040" y="1080135"/>
            <a:ext cx="5715000" cy="5715000"/>
          </a:xfrm>
          <a:prstGeom prst="rect">
            <a:avLst/>
          </a:prstGeom>
        </p:spPr>
      </p:pic>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1.3 </a:t>
            </a:r>
            <a:r>
              <a:rPr lang="zh-CN" altLang="en-US"/>
              <a:t>智能交互与助手：更懂你的</a:t>
            </a:r>
            <a:r>
              <a:rPr lang="zh-CN" altLang="en-US"/>
              <a:t>需求</a:t>
            </a:r>
            <a:endParaRPr lang="zh-CN" altLang="en-US"/>
          </a:p>
        </p:txBody>
      </p:sp>
      <p:pic>
        <p:nvPicPr>
          <p:cNvPr id="5" name="图片 4"/>
          <p:cNvPicPr/>
          <p:nvPr/>
        </p:nvPicPr>
        <p:blipFill>
          <a:blip r:embed="rId1"/>
          <a:stretch>
            <a:fillRect/>
          </a:stretch>
        </p:blipFill>
        <p:spPr>
          <a:xfrm>
            <a:off x="3557905" y="1221105"/>
            <a:ext cx="5076190" cy="5295900"/>
          </a:xfrm>
          <a:prstGeom prst="rect">
            <a:avLst/>
          </a:prstGeom>
        </p:spPr>
      </p:pic>
      <p:sp>
        <p:nvSpPr>
          <p:cNvPr id="6" name="文本框 5"/>
          <p:cNvSpPr txBox="1"/>
          <p:nvPr/>
        </p:nvSpPr>
        <p:spPr>
          <a:xfrm>
            <a:off x="1129665" y="2646045"/>
            <a:ext cx="2602230" cy="953135"/>
          </a:xfrm>
          <a:prstGeom prst="rect">
            <a:avLst/>
          </a:prstGeom>
          <a:noFill/>
        </p:spPr>
        <p:txBody>
          <a:bodyPr wrap="square" rtlCol="0">
            <a:spAutoFit/>
          </a:bodyPr>
          <a:p>
            <a:pPr algn="just" defTabSz="266700">
              <a:buClrTx/>
              <a:buSzTx/>
              <a:buFontTx/>
            </a:pPr>
            <a:r>
              <a:rPr lang="zh-CN" altLang="en-US" sz="2800" b="1">
                <a:solidFill>
                  <a:schemeClr val="accent1"/>
                </a:solidFill>
                <a:latin typeface="+mn-ea"/>
                <a:cs typeface="+mn-ea"/>
              </a:rPr>
              <a:t>语音、手势等</a:t>
            </a:r>
            <a:endParaRPr lang="zh-CN" altLang="en-US" sz="2800" b="1">
              <a:solidFill>
                <a:schemeClr val="accent1"/>
              </a:solidFill>
              <a:latin typeface="+mn-ea"/>
              <a:cs typeface="+mn-ea"/>
            </a:endParaRPr>
          </a:p>
          <a:p>
            <a:pPr algn="just" defTabSz="266700">
              <a:buClrTx/>
              <a:buSzTx/>
              <a:buFontTx/>
            </a:pPr>
            <a:r>
              <a:rPr lang="zh-CN" altLang="en-US" sz="2800" b="1">
                <a:solidFill>
                  <a:schemeClr val="accent1"/>
                </a:solidFill>
                <a:latin typeface="+mn-ea"/>
                <a:cs typeface="+mn-ea"/>
              </a:rPr>
              <a:t>多模态交互</a:t>
            </a:r>
            <a:endParaRPr lang="zh-CN" altLang="en-US" sz="2800" b="1">
              <a:solidFill>
                <a:schemeClr val="accent1"/>
              </a:solidFill>
              <a:latin typeface="+mn-ea"/>
              <a:cs typeface="+mn-ea"/>
            </a:endParaRPr>
          </a:p>
        </p:txBody>
      </p:sp>
      <p:sp>
        <p:nvSpPr>
          <p:cNvPr id="7" name="文本框 6"/>
          <p:cNvSpPr txBox="1"/>
          <p:nvPr/>
        </p:nvSpPr>
        <p:spPr>
          <a:xfrm>
            <a:off x="8206740" y="4912360"/>
            <a:ext cx="2124075" cy="575945"/>
          </a:xfrm>
          <a:prstGeom prst="rect">
            <a:avLst/>
          </a:prstGeom>
        </p:spPr>
        <p:txBody>
          <a:bodyPr>
            <a:noAutofit/>
          </a:bodyPr>
          <a:p>
            <a:pPr marL="0" algn="just" defTabSz="266700">
              <a:buClrTx/>
              <a:buSzTx/>
              <a:buFontTx/>
            </a:pPr>
            <a:r>
              <a:rPr lang="zh-CN" altLang="en-US" sz="2800" b="1">
                <a:solidFill>
                  <a:schemeClr val="accent1"/>
                </a:solidFill>
                <a:latin typeface="+mn-ea"/>
                <a:cs typeface="+mn-ea"/>
              </a:rPr>
              <a:t> 智能搜索</a:t>
            </a:r>
            <a:endParaRPr lang="zh-CN" altLang="en-US" sz="2800" b="1">
              <a:solidFill>
                <a:schemeClr val="accent1"/>
              </a:solidFill>
              <a:latin typeface="+mn-ea"/>
              <a:cs typeface="+mn-ea"/>
            </a:endParaRPr>
          </a:p>
        </p:txBody>
      </p:sp>
      <p:sp>
        <p:nvSpPr>
          <p:cNvPr id="8" name="文本框 7"/>
          <p:cNvSpPr txBox="1"/>
          <p:nvPr/>
        </p:nvSpPr>
        <p:spPr>
          <a:xfrm>
            <a:off x="8206740" y="2708275"/>
            <a:ext cx="2124075" cy="575945"/>
          </a:xfrm>
          <a:prstGeom prst="rect">
            <a:avLst/>
          </a:prstGeom>
        </p:spPr>
        <p:txBody>
          <a:bodyPr>
            <a:noAutofit/>
          </a:bodyPr>
          <a:p>
            <a:pPr marL="0" indent="0" algn="just" defTabSz="266700">
              <a:spcBef>
                <a:spcPct val="0"/>
              </a:spcBef>
              <a:spcAft>
                <a:spcPct val="0"/>
              </a:spcAft>
            </a:pPr>
            <a:r>
              <a:rPr lang="zh-CN" altLang="en-US" sz="2800" b="1">
                <a:solidFill>
                  <a:schemeClr val="accent1"/>
                </a:solidFill>
                <a:latin typeface="+mn-ea"/>
                <a:cs typeface="+mn-ea"/>
              </a:rPr>
              <a:t>生活助手</a:t>
            </a:r>
            <a:endParaRPr lang="zh-CN" altLang="en-US" sz="2800" b="1">
              <a:solidFill>
                <a:schemeClr val="accent1"/>
              </a:solidFill>
              <a:latin typeface="+mn-ea"/>
              <a:ea typeface="宋体"/>
              <a:cs typeface="+mn-ea"/>
            </a:endParaRPr>
          </a:p>
        </p:txBody>
      </p:sp>
      <p:sp>
        <p:nvSpPr>
          <p:cNvPr id="9" name="文本框 8"/>
          <p:cNvSpPr txBox="1"/>
          <p:nvPr/>
        </p:nvSpPr>
        <p:spPr>
          <a:xfrm>
            <a:off x="5968365" y="1221105"/>
            <a:ext cx="2124075" cy="575945"/>
          </a:xfrm>
          <a:prstGeom prst="rect">
            <a:avLst/>
          </a:prstGeom>
        </p:spPr>
        <p:txBody>
          <a:bodyPr>
            <a:noAutofit/>
          </a:bodyPr>
          <a:p>
            <a:pPr marL="0" indent="0" algn="just" defTabSz="266700">
              <a:spcBef>
                <a:spcPct val="0"/>
              </a:spcBef>
              <a:spcAft>
                <a:spcPct val="0"/>
              </a:spcAft>
            </a:pPr>
            <a:r>
              <a:rPr lang="zh-CN" altLang="en-US" sz="2800" b="1">
                <a:solidFill>
                  <a:schemeClr val="accent1"/>
                </a:solidFill>
                <a:latin typeface="+mn-ea"/>
                <a:cs typeface="+mn-ea"/>
              </a:rPr>
              <a:t>日程提醒</a:t>
            </a:r>
            <a:endParaRPr lang="zh-CN" altLang="en-US" sz="2800" b="1">
              <a:solidFill>
                <a:schemeClr val="accent1"/>
              </a:solidFill>
              <a:latin typeface="+mn-ea"/>
              <a:ea typeface="宋体"/>
              <a:cs typeface="+mn-ea"/>
            </a:endParaRPr>
          </a:p>
        </p:txBody>
      </p:sp>
      <p:cxnSp>
        <p:nvCxnSpPr>
          <p:cNvPr id="10" name="直接连接符 9"/>
          <p:cNvCxnSpPr/>
          <p:nvPr/>
        </p:nvCxnSpPr>
        <p:spPr>
          <a:xfrm>
            <a:off x="1281430" y="3949700"/>
            <a:ext cx="1955800" cy="0"/>
          </a:xfrm>
          <a:prstGeom prst="line">
            <a:avLst/>
          </a:prstGeom>
        </p:spPr>
        <p:style>
          <a:lnRef idx="2">
            <a:schemeClr val="accent1"/>
          </a:lnRef>
          <a:fillRef idx="0">
            <a:srgbClr val="FFFFFF"/>
          </a:fillRef>
          <a:effectRef idx="0">
            <a:srgbClr val="FFFFFF"/>
          </a:effectRef>
          <a:fontRef idx="minor">
            <a:schemeClr val="tx1"/>
          </a:fontRef>
        </p:style>
      </p:cxn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1.4</a:t>
            </a:r>
            <a:r>
              <a:rPr lang="zh-CN" altLang="en-US"/>
              <a:t>虚拟导购与智能客服：服务场景延伸</a:t>
            </a:r>
            <a:endParaRPr lang="zh-CN" altLang="en-US"/>
          </a:p>
        </p:txBody>
      </p:sp>
      <p:sp>
        <p:nvSpPr>
          <p:cNvPr id="2" name="矩形 1"/>
          <p:cNvSpPr/>
          <p:nvPr>
            <p:custDataLst>
              <p:tags r:id="rId2"/>
            </p:custDataLst>
          </p:nvPr>
        </p:nvSpPr>
        <p:spPr>
          <a:xfrm>
            <a:off x="3337270" y="2334976"/>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虚拟导购以生动形象的方式为用户提供产品咨询服务。在一项用户调查中，超过80%的用户认为虚拟导购的讲解清晰明了，有助于他们了解产品特点。</a:t>
            </a:r>
            <a:endParaRPr lang="zh-CN" altLang="en-US" sz="1200">
              <a:ln>
                <a:noFill/>
                <a:prstDash val="sysDot"/>
              </a:ln>
              <a:solidFill>
                <a:schemeClr val="tx1">
                  <a:lumMod val="85000"/>
                  <a:lumOff val="15000"/>
                </a:schemeClr>
              </a:solidFill>
              <a:latin typeface="+mn-ea"/>
              <a:cs typeface="+mn-ea"/>
            </a:endParaRPr>
          </a:p>
        </p:txBody>
      </p:sp>
      <p:sp>
        <p:nvSpPr>
          <p:cNvPr id="10" name="矩形 9"/>
          <p:cNvSpPr/>
          <p:nvPr>
            <p:custDataLst>
              <p:tags r:id="rId3"/>
            </p:custDataLst>
          </p:nvPr>
        </p:nvSpPr>
        <p:spPr>
          <a:xfrm>
            <a:off x="3337270" y="1918127"/>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虚拟导购形象，专业产品咨询</a:t>
            </a:r>
            <a:endParaRPr lang="zh-CN" altLang="en-US" b="1">
              <a:solidFill>
                <a:schemeClr val="accent1"/>
              </a:solidFill>
              <a:latin typeface="+mn-ea"/>
              <a:cs typeface="+mn-ea"/>
            </a:endParaRPr>
          </a:p>
        </p:txBody>
      </p:sp>
      <p:sp>
        <p:nvSpPr>
          <p:cNvPr id="12" name="矩形 11"/>
          <p:cNvSpPr/>
          <p:nvPr>
            <p:custDataLst>
              <p:tags r:id="rId4"/>
            </p:custDataLst>
          </p:nvPr>
        </p:nvSpPr>
        <p:spPr>
          <a:xfrm>
            <a:off x="3337270" y="3767813"/>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智能客服实现7x24小时在线响应，及时解决用户的售后问题。数据显示，客服响应时间平均缩短至1分钟以内，大大提高了用户满意度。</a:t>
            </a:r>
            <a:endParaRPr lang="zh-CN" altLang="en-US" sz="1200">
              <a:ln>
                <a:noFill/>
                <a:prstDash val="sysDot"/>
              </a:ln>
              <a:solidFill>
                <a:schemeClr val="tx1">
                  <a:lumMod val="85000"/>
                  <a:lumOff val="15000"/>
                </a:schemeClr>
              </a:solidFill>
              <a:latin typeface="+mn-ea"/>
              <a:cs typeface="+mn-ea"/>
            </a:endParaRPr>
          </a:p>
        </p:txBody>
      </p:sp>
      <p:sp>
        <p:nvSpPr>
          <p:cNvPr id="14" name="矩形 13"/>
          <p:cNvSpPr/>
          <p:nvPr>
            <p:custDataLst>
              <p:tags r:id="rId5"/>
            </p:custDataLst>
          </p:nvPr>
        </p:nvSpPr>
        <p:spPr>
          <a:xfrm>
            <a:off x="3337270" y="3350964"/>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7x24小时响应，售后无忧保障</a:t>
            </a:r>
            <a:endParaRPr lang="zh-CN" altLang="en-US" b="1">
              <a:solidFill>
                <a:schemeClr val="accent1"/>
              </a:solidFill>
              <a:latin typeface="+mn-ea"/>
              <a:cs typeface="+mn-ea"/>
            </a:endParaRPr>
          </a:p>
        </p:txBody>
      </p:sp>
      <p:sp>
        <p:nvSpPr>
          <p:cNvPr id="15" name="矩形 14"/>
          <p:cNvSpPr/>
          <p:nvPr>
            <p:custDataLst>
              <p:tags r:id="rId6"/>
            </p:custDataLst>
          </p:nvPr>
        </p:nvSpPr>
        <p:spPr>
          <a:xfrm>
            <a:off x="3337270" y="5184316"/>
            <a:ext cx="6280829" cy="882701"/>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200">
                <a:ln>
                  <a:noFill/>
                  <a:prstDash val="sysDot"/>
                </a:ln>
                <a:solidFill>
                  <a:schemeClr val="tx1">
                    <a:lumMod val="85000"/>
                    <a:lumOff val="15000"/>
                  </a:schemeClr>
                </a:solidFill>
                <a:latin typeface="+mn-ea"/>
                <a:cs typeface="+mn-ea"/>
              </a:rPr>
              <a:t>虚拟导购和智能客服不仅局限于产品咨询和售后，还可延伸到更多服务场景，如产品使用指导、故障排除等，全方位提升用户体验。</a:t>
            </a:r>
            <a:endParaRPr lang="zh-CN" altLang="en-US" sz="1200">
              <a:ln>
                <a:noFill/>
                <a:prstDash val="sysDot"/>
              </a:ln>
              <a:solidFill>
                <a:schemeClr val="tx1">
                  <a:lumMod val="85000"/>
                  <a:lumOff val="15000"/>
                </a:schemeClr>
              </a:solidFill>
              <a:latin typeface="+mn-ea"/>
              <a:cs typeface="+mn-ea"/>
            </a:endParaRPr>
          </a:p>
        </p:txBody>
      </p:sp>
      <p:sp>
        <p:nvSpPr>
          <p:cNvPr id="16" name="矩形 15"/>
          <p:cNvSpPr/>
          <p:nvPr>
            <p:custDataLst>
              <p:tags r:id="rId7"/>
            </p:custDataLst>
          </p:nvPr>
        </p:nvSpPr>
        <p:spPr>
          <a:xfrm>
            <a:off x="3337270" y="4767467"/>
            <a:ext cx="6280829" cy="369153"/>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b="1">
                <a:solidFill>
                  <a:schemeClr val="accent1"/>
                </a:solidFill>
                <a:latin typeface="+mn-ea"/>
                <a:cs typeface="+mn-ea"/>
              </a:rPr>
              <a:t>服务场景延伸，提升用户体验</a:t>
            </a:r>
            <a:endParaRPr lang="zh-CN" altLang="en-US" b="1">
              <a:solidFill>
                <a:schemeClr val="accent1"/>
              </a:solidFill>
              <a:latin typeface="+mn-ea"/>
              <a:cs typeface="+mn-ea"/>
            </a:endParaRPr>
          </a:p>
        </p:txBody>
      </p:sp>
      <p:pic>
        <p:nvPicPr>
          <p:cNvPr id="18" name="图形 11"/>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2521212" y="2020053"/>
            <a:ext cx="471079" cy="471079"/>
          </a:xfrm>
          <a:prstGeom prst="rect">
            <a:avLst/>
          </a:prstGeom>
        </p:spPr>
      </p:pic>
      <p:pic>
        <p:nvPicPr>
          <p:cNvPr id="19" name="图形 18"/>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2540160" y="3454850"/>
            <a:ext cx="451905" cy="448254"/>
          </a:xfrm>
          <a:prstGeom prst="rect">
            <a:avLst/>
          </a:prstGeom>
        </p:spPr>
      </p:pic>
      <p:pic>
        <p:nvPicPr>
          <p:cNvPr id="20" name="图形 23"/>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2540160" y="4856978"/>
            <a:ext cx="451905" cy="451905"/>
          </a:xfrm>
          <a:prstGeom prst="rect">
            <a:avLst/>
          </a:prstGeom>
        </p:spPr>
      </p:pic>
    </p:spTree>
    <p:custDataLst>
      <p:tags r:id="rId1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p:txBody>
          <a:bodyPr/>
          <a:lstStyle/>
          <a:p>
            <a:r>
              <a:rPr lang="zh-CN" altLang="en-US"/>
              <a:t>空调：微气候的AI管家</a:t>
            </a:r>
            <a:endParaRPr lang="zh-CN" altLang="en-US"/>
          </a:p>
        </p:txBody>
      </p:sp>
      <p:sp>
        <p:nvSpPr>
          <p:cNvPr id="6" name="节编号"/>
          <p:cNvSpPr>
            <a:spLocks noGrp="1"/>
          </p:cNvSpPr>
          <p:nvPr>
            <p:ph type="body" sz="quarter" idx="13"/>
            <p:custDataLst>
              <p:tags r:id="rId2"/>
            </p:custDataLst>
          </p:nvPr>
        </p:nvSpPr>
        <p:spPr/>
        <p:txBody>
          <a:bodyPr>
            <a:normAutofit fontScale="90000" lnSpcReduction="20000"/>
          </a:bodyPr>
          <a:lstStyle/>
          <a:p>
            <a:r>
              <a:rPr lang="zh-CN" altLang="en-US"/>
              <a:t>02</a:t>
            </a:r>
            <a:endParaRPr lang="zh-CN" altLang="en-US"/>
          </a:p>
        </p:txBody>
      </p:sp>
    </p:spTree>
    <p:custDataLst>
      <p:tags r:id="rId3"/>
    </p:custDataLst>
  </p:cSld>
  <p:clrMapOvr>
    <a:masterClrMapping/>
  </p:clrMapOvr>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101.xml><?xml version="1.0" encoding="utf-8"?>
<p:tagLst xmlns:p="http://schemas.openxmlformats.org/presentationml/2006/main">
  <p:tag name="KSO_WM_UNIT_TYPE" val="l_h_i"/>
  <p:tag name="KSO_WM_UNIT_INDEX" val="1_5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2.xml><?xml version="1.0" encoding="utf-8"?>
<p:tagLst xmlns:p="http://schemas.openxmlformats.org/presentationml/2006/main">
  <p:tag name="KSO_WM_UNIT_TYPE" val="l_h_i"/>
  <p:tag name="KSO_WM_UNIT_SUBTYPE" val="d"/>
  <p:tag name="KSO_WM_UNIT_INDEX" val="1_5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5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f"/>
  <p:tag name="KSO_WM_UNIT_INDEX" val="1_5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104.xml><?xml version="1.0" encoding="utf-8"?>
<p:tagLst xmlns:p="http://schemas.openxmlformats.org/presentationml/2006/main">
  <p:tag name="KSO_WM_UNIT_TYPE" val="l_h_i"/>
  <p:tag name="KSO_WM_UNIT_INDEX" val="1_6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6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5.xml><?xml version="1.0" encoding="utf-8"?>
<p:tagLst xmlns:p="http://schemas.openxmlformats.org/presentationml/2006/main">
  <p:tag name="KSO_WM_UNIT_TYPE" val="l_h_i"/>
  <p:tag name="KSO_WM_UNIT_SUBTYPE" val="d"/>
  <p:tag name="KSO_WM_UNIT_INDEX" val="1_6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6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f"/>
  <p:tag name="KSO_WM_UNIT_INDEX" val="1_6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6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107.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6"/>
  <p:tag name="KSO_WM_DIAGRAM_GROUP_CODE" val="l1-1"/>
  <p:tag name="KSO_WM_BEAUTIFY_FLAG" val="#wm#"/>
  <p:tag name="KSO_WM_TEMPLATE_INDEX" val="20238579"/>
  <p:tag name="KSO_WM_TEMPLATE_CATEGORY" val="custom"/>
  <p:tag name="KSO_WM_SLIDE_INDEX" val="6"/>
  <p:tag name="KSO_WM_SLIDE_ID" val="custom20238579_6"/>
  <p:tag name="KSO_WM_TEMPLATE_MASTER_TYPE" val="0"/>
  <p:tag name="KSO_WM_SLIDE_LAYOUT" val="a_l"/>
  <p:tag name="KSO_WM_SLIDE_LAYOUT_CNT" val="1_1"/>
  <p:tag name="KSO_WM_SLIDE_DIAGTYPE" val="l"/>
  <p:tag name="CP_OUTLINE_TITLE" val="目录"/>
  <p:tag name="CP_OUTLINE_TYPE" val="pt_contents"/>
</p:tagLst>
</file>

<file path=ppt/tags/tag108.xml><?xml version="1.0" encoding="utf-8"?>
<p:tagLst xmlns:p="http://schemas.openxmlformats.org/presentationml/2006/main">
  <p:tag name="KSO_WM_BEAUTIFY_FLAG" val="#wm#"/>
  <p:tag name="KSO_WM_TEMPLATE_CATEGORY" val="custom"/>
  <p:tag name="KSO_WM_TEMPLATE_INDEX" val="20238579"/>
</p:tagLst>
</file>

<file path=ppt/tags/tag109.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1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10.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111.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电视：重构家庭智能核心"/>
  <p:tag name="CP_OUTLINE_TYPE" val="pt_section_title"/>
</p:tagLst>
</file>

<file path=ppt/tags/tag11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203_2*a*1"/>
  <p:tag name="KSO_WM_TEMPLATE_CATEGORY" val="diagram"/>
  <p:tag name="KSO_WM_TEMPLATE_INDEX" val="20233203"/>
  <p:tag name="KSO_WM_UNIT_LAYERLEVEL" val="1"/>
  <p:tag name="KSO_WM_TAG_VERSION" val="3.0"/>
  <p:tag name="KSO_WM_BEAUTIFY_FLAG" val="#wm#"/>
  <p:tag name="KSO_WM_DIAGRAM_GROUP_CODE" val="l1-1"/>
  <p:tag name="KSO_WM_UNIT_PRESET_TEXT" val="单击此处添加标题"/>
  <p:tag name="KSO_WM_UNIT_TEXT_TYPE" val="1"/>
</p:tagLst>
</file>

<file path=ppt/tags/tag11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3203_2*l_h_f*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35"/>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Lst>
</file>

<file path=ppt/tags/tag1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3_2*l_h_a*1_3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1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3203_2*l_h_f*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40"/>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Lst>
</file>

<file path=ppt/tags/tag1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3_2*l_h_a*1_2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1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3203_2*l_h_f*1_1_1"/>
  <p:tag name="KSO_WM_TEMPLATE_CATEGORY" val="diagram"/>
  <p:tag name="KSO_WM_TEMPLATE_INDEX" val="20233203"/>
  <p:tag name="KSO_WM_UNIT_LAYERLEVEL" val="1_1_1"/>
  <p:tag name="KSO_WM_TAG_VERSION" val="3.0"/>
  <p:tag name="KSO_WM_UNIT_VALUE" val="14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内容，文字是您思想的提炼，请言简意赅的阐述您的观点。单击添加正文，文字是您思想的提炼。单击此处添加正文，文字是您思想的提炼，请言简意赅的阐述您的观点。单击添加正文，文字是您思想的提炼。单击此处添加正文，文字是您思想的提炼，请言简意赅的阐述您的观点"/>
  <p:tag name="KSO_WM_UNIT_TEXT_FILL_FORE_SCHEMECOLOR_INDEX" val="1"/>
  <p:tag name="KSO_WM_UNIT_TEXT_FILL_TYPE" val="1"/>
</p:tagLst>
</file>

<file path=ppt/tags/tag1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3_2*l_h_a*1_1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1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3_1"/>
  <p:tag name="KSO_WM_UNIT_ID" val="diagram20233203_2*l_h_x*1_3_1"/>
  <p:tag name="KSO_WM_TEMPLATE_CATEGORY" val="diagram"/>
  <p:tag name="KSO_WM_TEMPLATE_INDEX" val="20233203"/>
  <p:tag name="KSO_WM_UNIT_LAYERLEVEL" val="1_1_1"/>
  <p:tag name="KSO_WM_TAG_VERSION" val="3.0"/>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5590551181,&quot;top&quot;:124.8249545264056,&quot;width&quot;:840.349055118110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0.xml><?xml version="1.0" encoding="utf-8"?>
<p:tagLst xmlns:p="http://schemas.openxmlformats.org/presentationml/2006/main">
  <p:tag name="KSO_WM_SLIDE_ID" val="diagram20233203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3203"/>
  <p:tag name="KSO_WM_SLIDE_TYPE" val="text"/>
  <p:tag name="KSO_WM_SLIDE_SUBTYPE" val="diag"/>
  <p:tag name="KSO_WM_SLIDE_SIZE" val="835.572*361.7"/>
  <p:tag name="KSO_WM_SLIDE_POSITION" val="62.1266*132.9"/>
  <p:tag name="KSO_WM_SLIDE_LAYOUT" val="a_l"/>
  <p:tag name="KSO_WM_SLIDE_LAYOUT_CNT" val="1_1"/>
  <p:tag name="KSO_WM_SPECIAL_SOURCE" val="bdnull"/>
  <p:tag name="KSO_WM_DIAGRAM_GROUP_CODE" val="l1-1"/>
  <p:tag name="KSO_WM_SLIDE_DIAGTYPE" val="l"/>
  <p:tag name="CP_OUTLINE_TITLE" val="智能观影体验：从被动到主动交互"/>
  <p:tag name="CP_OUTLINE_TYPE" val="pt_text"/>
</p:tagLst>
</file>

<file path=ppt/tags/tag12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967_3*a*1"/>
  <p:tag name="KSO_WM_TEMPLATE_CATEGORY" val="diagram"/>
  <p:tag name="KSO_WM_TEMPLATE_INDEX" val="20231967"/>
  <p:tag name="KSO_WM_UNIT_LAYERLEVEL" val="1"/>
  <p:tag name="KSO_WM_TAG_VERSION" val="3.0"/>
  <p:tag name="KSO_WM_BEAUTIFY_FLAG" val="#wm#"/>
  <p:tag name="KSO_WM_UNIT_PRESET_TEXT" val="单击此处添加标题"/>
  <p:tag name="KSO_WM_UNIT_TEXT_TYPE" val="1"/>
</p:tagLst>
</file>

<file path=ppt/tags/tag122.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7_2*l_h_a*1_1_1"/>
  <p:tag name="KSO_WM_TEMPLATE_CATEGORY" val="diagram"/>
  <p:tag name="KSO_WM_TEMPLATE_INDEX" val="20231967"/>
  <p:tag name="KSO_WM_UNIT_LAYERLEVEL" val="1_1_1"/>
  <p:tag name="KSO_WM_TAG_VERSION" val="3.0"/>
  <p:tag name="KSO_WM_BEAUTIFY_FLAG" val="#wm#"/>
  <p:tag name="KSO_WM_UNIT_VALUE" val="39"/>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标题"/>
  <p:tag name="KSO_WM_UNIT_TEXT_TYPE" val="1"/>
</p:tagLst>
</file>

<file path=ppt/tags/tag12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67_2*l_h_i*1_1_1"/>
  <p:tag name="KSO_WM_TEMPLATE_CATEGORY" val="diagram"/>
  <p:tag name="KSO_WM_TEMPLATE_INDEX" val="20231967"/>
  <p:tag name="KSO_WM_UNIT_LAYERLEVEL" val="1_1_1"/>
  <p:tag name="KSO_WM_TAG_VERSION" val="3.0"/>
  <p:tag name="KSO_WM_BEAUTIFY_FLAG" val="#wm#"/>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24.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7_2*l_h_a*1_2_1"/>
  <p:tag name="KSO_WM_TEMPLATE_CATEGORY" val="diagram"/>
  <p:tag name="KSO_WM_TEMPLATE_INDEX" val="20231967"/>
  <p:tag name="KSO_WM_UNIT_LAYERLEVEL" val="1_1_1"/>
  <p:tag name="KSO_WM_TAG_VERSION" val="3.0"/>
  <p:tag name="KSO_WM_BEAUTIFY_FLAG" val="#wm#"/>
  <p:tag name="KSO_WM_UNIT_VALUE" val="39"/>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标题"/>
  <p:tag name="KSO_WM_UNIT_TEXT_TYPE" val="1"/>
</p:tagLst>
</file>

<file path=ppt/tags/tag12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7_2*l_h_i*1_2_1"/>
  <p:tag name="KSO_WM_TEMPLATE_CATEGORY" val="diagram"/>
  <p:tag name="KSO_WM_TEMPLATE_INDEX" val="20231967"/>
  <p:tag name="KSO_WM_UNIT_LAYERLEVEL" val="1_1_1"/>
  <p:tag name="KSO_WM_TAG_VERSION" val="3.0"/>
  <p:tag name="KSO_WM_BEAUTIFY_FLAG" val="#wm#"/>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26.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7_2*l_h_a*1_3_1"/>
  <p:tag name="KSO_WM_TEMPLATE_CATEGORY" val="diagram"/>
  <p:tag name="KSO_WM_TEMPLATE_INDEX" val="20231967"/>
  <p:tag name="KSO_WM_UNIT_LAYERLEVEL" val="1_1_1"/>
  <p:tag name="KSO_WM_TAG_VERSION" val="3.0"/>
  <p:tag name="KSO_WM_BEAUTIFY_FLAG" val="#wm#"/>
  <p:tag name="KSO_WM_UNIT_VALUE" val="39"/>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标题"/>
  <p:tag name="KSO_WM_UNIT_TEXT_TYPE" val="1"/>
</p:tagLst>
</file>

<file path=ppt/tags/tag12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7_2*l_h_i*1_3_1"/>
  <p:tag name="KSO_WM_TEMPLATE_CATEGORY" val="diagram"/>
  <p:tag name="KSO_WM_TEMPLATE_INDEX" val="20231967"/>
  <p:tag name="KSO_WM_UNIT_LAYERLEVEL" val="1_1_1"/>
  <p:tag name="KSO_WM_TAG_VERSION" val="3.0"/>
  <p:tag name="KSO_WM_BEAUTIFY_FLAG" val="#wm#"/>
  <p:tag name="KSO_WM_DIAGRAM_MAX_ITEMCNT" val="4"/>
  <p:tag name="KSO_WM_DIAGRAM_MIN_ITEMCNT" val="2"/>
  <p:tag name="KSO_WM_DIAGRAM_VIRTUALLY_FRAME" val="{&quot;height&quot;:372.13134765625,&quot;left&quot;:84.03582677165355,&quot;top&quot;:155.62357814037895,&quot;width&quot;:638.222913385826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28.xml><?xml version="1.0" encoding="utf-8"?>
<p:tagLst xmlns:p="http://schemas.openxmlformats.org/presentationml/2006/main">
  <p:tag name="KSO_WM_SLIDE_ID" val="diagram20231967_3"/>
  <p:tag name="KSO_WM_TEMPLATE_SUBCATEGORY" val="0"/>
  <p:tag name="KSO_WM_TEMPLATE_MASTER_TYPE" val="0"/>
  <p:tag name="KSO_WM_TEMPLATE_COLOR_TYPE" val="0"/>
  <p:tag name="KSO_WM_SLIDE_TYPE" val="text"/>
  <p:tag name="KSO_WM_SLIDE_SUBTYPE" val="diag"/>
  <p:tag name="KSO_WM_SLIDE_ITEM_CNT" val="4"/>
  <p:tag name="KSO_WM_SLIDE_INDEX" val="3"/>
  <p:tag name="KSO_WM_SLIDE_SIZE" val="780.211*359.439"/>
  <p:tag name="KSO_WM_SLIDE_POSITION" val="97.7358*125.161"/>
  <p:tag name="KSO_WM_DIAGRAM_GROUP_CODE" val="l1-1"/>
  <p:tag name="KSO_WM_SLIDE_DIAGTYPE" val="l"/>
  <p:tag name="KSO_WM_TAG_VERSION" val="3.0"/>
  <p:tag name="KSO_WM_BEAUTIFY_FLAG" val="#wm#"/>
  <p:tag name="KSO_WM_TEMPLATE_CATEGORY" val="diagram"/>
  <p:tag name="KSO_WM_TEMPLATE_INDEX" val="20231967"/>
  <p:tag name="KSO_WM_SLIDE_LAYOUT" val="a_l"/>
  <p:tag name="KSO_WM_SLIDE_LAYOUT_CNT" val="1_1"/>
  <p:tag name="CP_OUTLINE_TITLE" val="家庭健康守护：从娱乐到关怀"/>
  <p:tag name="CP_OUTLINE_TYPE" val="pt_text"/>
</p:tagLst>
</file>

<file path=ppt/tags/tag129.xml><?xml version="1.0" encoding="utf-8"?>
<p:tagLst xmlns:p="http://schemas.openxmlformats.org/presentationml/2006/main">
  <p:tag name="KSO_WM_BEAUTIFY_FLAG" val="#wm#"/>
  <p:tag name="KSO_WM_TEMPLATE_CATEGORY" val="diagram"/>
  <p:tag name="KSO_WM_TEMPLATE_INDEX" val="20231967"/>
</p:tagLst>
</file>

<file path=ppt/tags/tag1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84_2*a*1"/>
  <p:tag name="KSO_WM_TEMPLATE_CATEGORY" val="diagram"/>
  <p:tag name="KSO_WM_TEMPLATE_INDEX" val="20233184"/>
  <p:tag name="KSO_WM_UNIT_LAYERLEVEL" val="1"/>
  <p:tag name="KSO_WM_TAG_VERSION" val="3.0"/>
  <p:tag name="KSO_WM_BEAUTIFY_FLAG" val="#wm#"/>
  <p:tag name="KSO_WM_DIAGRAM_GROUP_CODE" val="l1-1"/>
  <p:tag name="KSO_WM_UNIT_TEXT_TYPE" val="1"/>
  <p:tag name="KSO_WM_UNIT_PRESET_TEXT" val="单击此处添加标题"/>
</p:tagLst>
</file>

<file path=ppt/tags/tag13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3184_2*l_h_f*1_1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13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3184_2*l_h_a*1_1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13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3184_2*l_h_f*1_2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13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3184_2*l_h_a*1_2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13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3184_2*l_h_f*1_3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13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3184_2*l_h_a*1_3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1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1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2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2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3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3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4.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SLIDE_ID" val="diagram20233184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3184"/>
  <p:tag name="KSO_WM_SLIDE_TYPE" val="text"/>
  <p:tag name="KSO_WM_SLIDE_SUBTYPE" val="diag"/>
  <p:tag name="KSO_WM_SLIDE_SIZE" val="543.1*309.7"/>
  <p:tag name="KSO_WM_SLIDE_POSITION" val="206.35*163.4"/>
  <p:tag name="KSO_WM_SLIDE_LAYOUT" val="a_l"/>
  <p:tag name="KSO_WM_SLIDE_LAYOUT_CNT" val="1_1"/>
  <p:tag name="KSO_WM_SPECIAL_SOURCE" val="bdnull"/>
  <p:tag name="KSO_WM_DIAGRAM_GROUP_CODE" val="l1-1"/>
  <p:tag name="KSO_WM_SLIDE_DIAGTYPE" val="l"/>
  <p:tag name="CP_OUTLINE_TITLE" val="虚拟导购与智能客服：服务场景延伸"/>
  <p:tag name="CP_OUTLINE_TYPE" val="pt_text"/>
</p:tagLst>
</file>

<file path=ppt/tags/tag141.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142.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143.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空调：微气候的AI管家"/>
  <p:tag name="CP_OUTLINE_TYPE" val="pt_section_title"/>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a*1"/>
  <p:tag name="KSO_WM_TEMPLATE_CATEGORY" val="diagram"/>
  <p:tag name="KSO_WM_TEMPLATE_INDEX" val="20233201"/>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UNIT_TEXT_TYPE" val="1"/>
  <p:tag name="KSO_WM_UNIT_PRESET_TEXT" val="单击此处添加标题"/>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你的文本内容，简明扼要地阐述您的观点。根据需要可酌情增减文字，以便观者准确地理解您传达的正文内容思想。单击此处添加你的文本具体内容，简明扼要地阐述您的观点。根据需要可酌情增减文字，以便观者准确地理解您传达的正文。"/>
</p:tagLst>
</file>

<file path=ppt/tags/tag14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i*1_3_1"/>
  <p:tag name="KSO_WM_TEMPLATE_CATEGORY" val="diagram"/>
  <p:tag name="KSO_WM_TEMPLATE_INDEX" val="20233201"/>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4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内容思想。"/>
</p:tagLst>
</file>

<file path=ppt/tags/tag1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5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内容思想。"/>
</p:tagLst>
</file>

<file path=ppt/tags/tag1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i*1_2_1"/>
  <p:tag name="KSO_WM_TEMPLATE_CATEGORY" val="diagram"/>
  <p:tag name="KSO_WM_TEMPLATE_INDEX" val="20233201"/>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298828125,&quot;width&quot;:961.0486450195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58.xml><?xml version="1.0" encoding="utf-8"?>
<p:tagLst xmlns:p="http://schemas.openxmlformats.org/presentationml/2006/main">
  <p:tag name="KSO_WM_SLIDE_ID" val="diagram20233201_2"/>
  <p:tag name="KSO_WM_TEMPLATE_SUBCATEGORY" val="0"/>
  <p:tag name="KSO_WM_TEMPLATE_MASTER_TYPE" val="0"/>
  <p:tag name="KSO_WM_TEMPLATE_COLOR_TYPE" val="0"/>
  <p:tag name="KSO_WM_SLIDE_TYPE" val="text"/>
  <p:tag name="KSO_WM_SLIDE_SUBTYPE" val="diag"/>
  <p:tag name="KSO_WM_SLIDE_ITEM_CNT" val="3"/>
  <p:tag name="KSO_WM_SLIDE_INDEX" val="2"/>
  <p:tag name="KSO_WM_TAG_VERSION" val="3.0"/>
  <p:tag name="KSO_WM_BEAUTIFY_FLAG" val="#wm#"/>
  <p:tag name="KSO_WM_TEMPLATE_CATEGORY" val="diagram"/>
  <p:tag name="KSO_WM_TEMPLATE_INDEX" val="20233201"/>
  <p:tag name="KSO_WM_SLIDE_LAYOUT" val="a_l"/>
  <p:tag name="KSO_WM_SLIDE_LAYOUT_CNT" val="1_1"/>
  <p:tag name="KSO_WM_TEMPLATE_THUMBS_INDEX" val="1、4、7、12、13、14、15、16、17、18、20、24、25、28、33、36、40、43、44"/>
  <p:tag name="KSO_WM_DIAGRAM_GROUP_CODE" val="l1-1"/>
  <p:tag name="KSO_WM_SLIDE_DIAGTYPE" val="l"/>
  <p:tag name="KSO_WM_SLIDE_SIZE" val="961.049*402.115"/>
  <p:tag name="KSO_WM_SLIDE_POSITION" val="-1.04874*137.885"/>
  <p:tag name="CP_OUTLINE_TITLE" val="多维度环境调节：从温度到健康"/>
  <p:tag name="CP_OUTLINE_TYPE" val="pt_text"/>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m1-1"/>
  <p:tag name="KSO_WM_UNIT_TYPE" val="a"/>
  <p:tag name="KSO_WM_UNIT_INDEX" val="1"/>
  <p:tag name="KSO_WM_TEMPLATE_INDEX" val="20233265"/>
  <p:tag name="KSO_WM_UNIT_ID" val="diagram20233265_4*a*1"/>
  <p:tag name="KSO_WM_UNIT_TEXT_TYPE" val="1"/>
  <p:tag name="KSO_WM_UNIT_PRESET_TEXT" val="单击此处添加标题"/>
</p:tagLst>
</file>

<file path=ppt/tags/tag1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1_2"/>
  <p:tag name="KSO_WM_UNIT_INDEX" val="1_1_2"/>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1.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2_2"/>
  <p:tag name="KSO_WM_UNIT_INDEX" val="1_2_2"/>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2.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3_2"/>
  <p:tag name="KSO_WM_UNIT_INDEX" val="1_3_2"/>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3.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1_1"/>
  <p:tag name="KSO_WM_UNIT_INDEX" val="1_1_1"/>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4.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2_1"/>
  <p:tag name="KSO_WM_UNIT_INDEX" val="1_2_1"/>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5.xml><?xml version="1.0" encoding="utf-8"?>
<p:tagLst xmlns:p="http://schemas.openxmlformats.org/presentationml/2006/main">
  <p:tag name="KSO_WM_DIAGRAM_VIRTUALLY_FRAME" val="{&quot;height&quot;:355.3999938964844,&quot;width&quot;:850.3499755859375}"/>
  <p:tag name="KSO_WM_UNIT_HIGHLIGHT" val="0"/>
  <p:tag name="KSO_WM_UNIT_COMPATIBLE" val="0"/>
  <p:tag name="KSO_WM_UNIT_DIAGRAM_ISNUMVISUAL" val="0"/>
  <p:tag name="KSO_WM_UNIT_DIAGRAM_ISREFERUNIT" val="0"/>
  <p:tag name="KSO_WM_TEMPLATE_CATEGORY" val="diagram"/>
  <p:tag name="KSO_WM_TEMPLATE_INDEX" val="20233265"/>
  <p:tag name="KSO_WM_UNIT_LAYERLEVEL" val="1_1_1"/>
  <p:tag name="KSO_WM_TAG_VERSION" val="3.0"/>
  <p:tag name="KSO_WM_UNIT_TYPE" val="m_h_i"/>
  <p:tag name="KSO_WM_DIAGRAM_VERSION" val="3"/>
  <p:tag name="KSO_WM_DIAGRAM_MAX_ITEMCNT" val="5"/>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i*1_3_1"/>
  <p:tag name="KSO_WM_UNIT_INDEX" val="1_3_1"/>
  <p:tag name="KSO_WM_DIAGRAM_GROUP_CODE" val="m1-1"/>
  <p:tag name="KSO_WM_BEAUTIFY_FLAG" val="#wm#"/>
  <p:tag name="KSO_WM_UNIT_FILL_TYPE" val="1"/>
  <p:tag name="KSO_WM_UNIT_FILL_FORE_SCHEMECOLOR_INDEX" val="5"/>
  <p:tag name="KSO_WM_UNIT_FILL_FORE_SCHEMECOLOR_INDEX_BRIGHTNESS" val="0"/>
  <p:tag name="KSO_WM_UNIT_LINE_FORE_SCHEMECOLOR_INDEX" val="-2"/>
</p:tagLst>
</file>

<file path=ppt/tags/tag16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f*1_1_1"/>
  <p:tag name="KSO_WM_UNIT_INDEX" val="1_1_1"/>
  <p:tag name="KSO_WM_DIAGRAM_GROUP_CODE" val="m1-1"/>
  <p:tag name="KSO_WM_UNIT_TEXT_TYPE" val="1"/>
  <p:tag name="KSO_WM_UNIT_TEXT_LAYER_COUNT" val="1"/>
  <p:tag name="KSO_WM_BEAUTIFY_FLAG" val="#wm#"/>
  <p:tag name="KSO_WM_UNIT_PRESET_TEXT" val="单击此处输入您的项正文，文字是您思想的提炼，请尽量言简意赅的阐述观点。单击此处输入您的智能图形项正文，文字是您思想的提炼，请尽量言简意赅的阐述观点"/>
  <p:tag name="KSO_WM_UNIT_LINE_FORE_SCHEMECOLOR_INDEX" val="-2"/>
  <p:tag name="KSO_WM_UNIT_TEXT_FILL_FORE_SCHEMECOLOR_INDEX" val="1"/>
  <p:tag name="KSO_WM_UNIT_TEXT_FILL_TYPE" val="1"/>
</p:tagLst>
</file>

<file path=ppt/tags/tag16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a*1_1_1"/>
  <p:tag name="KSO_WM_UNIT_INDEX" val="1_1_1"/>
  <p:tag name="KSO_WM_DIAGRAM_GROUP_CODE" val="m1-1"/>
  <p:tag name="KSO_WM_UNIT_TEXT_TYPE" val="1"/>
  <p:tag name="KSO_WM_BEAUTIFY_FLAG" val="#wm#"/>
  <p:tag name="KSO_WM_UNIT_PRESET_TEXT" val="添加项标题"/>
  <p:tag name="KSO_WM_UNIT_LINE_FORE_SCHEMECOLOR_INDEX" val="-2"/>
  <p:tag name="KSO_WM_UNIT_TEXT_FILL_FORE_SCHEMECOLOR_INDEX" val="1"/>
  <p:tag name="KSO_WM_UNIT_TEXT_FILL_TYPE" val="1"/>
</p:tagLst>
</file>

<file path=ppt/tags/tag16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f*1_3_1"/>
  <p:tag name="KSO_WM_UNIT_INDEX" val="1_3_1"/>
  <p:tag name="KSO_WM_DIAGRAM_GROUP_CODE" val="m1-1"/>
  <p:tag name="KSO_WM_UNIT_TEXT_TYPE" val="1"/>
  <p:tag name="KSO_WM_UNIT_TEXT_LAYER_COUNT" val="1"/>
  <p:tag name="KSO_WM_BEAUTIFY_FLAG" val="#wm#"/>
  <p:tag name="KSO_WM_UNIT_PRESET_TEXT" val="单击此处输入您的项正文，文字是您思想的提炼，请尽量言简意赅的阐述观点。单击此处输入您的智能图形项正文，文字是您思想的提炼，请尽量言简意赅的阐述观点，单击输入项正文"/>
  <p:tag name="KSO_WM_UNIT_LINE_FORE_SCHEMECOLOR_INDEX" val="-2"/>
  <p:tag name="KSO_WM_UNIT_TEXT_FILL_FORE_SCHEMECOLOR_INDEX" val="1"/>
  <p:tag name="KSO_WM_UNIT_TEXT_FILL_TYPE" val="1"/>
</p:tagLst>
</file>

<file path=ppt/tags/tag16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a*1_3_1"/>
  <p:tag name="KSO_WM_UNIT_INDEX" val="1_3_1"/>
  <p:tag name="KSO_WM_DIAGRAM_GROUP_CODE" val="m1-1"/>
  <p:tag name="KSO_WM_UNIT_TEXT_TYPE" val="1"/>
  <p:tag name="KSO_WM_BEAUTIFY_FLAG" val="#wm#"/>
  <p:tag name="KSO_WM_UNIT_PRESET_TEXT" val="添加项标题"/>
  <p:tag name="KSO_WM_UNIT_LINE_FORE_SCHEMECOLOR_INDEX" val="-2"/>
  <p:tag name="KSO_WM_UNIT_TEXT_FILL_FORE_SCHEMECOLOR_INDEX" val="1"/>
  <p:tag name="KSO_WM_UNIT_TEXT_FILL_TYPE" val="1"/>
</p:tagLst>
</file>

<file path=ppt/tags/tag17.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f*1_2_1"/>
  <p:tag name="KSO_WM_UNIT_INDEX" val="1_2_1"/>
  <p:tag name="KSO_WM_DIAGRAM_GROUP_CODE" val="m1-1"/>
  <p:tag name="KSO_WM_UNIT_TEXT_TYPE" val="1"/>
  <p:tag name="KSO_WM_UNIT_TEXT_LAYER_COUNT" val="1"/>
  <p:tag name="KSO_WM_BEAUTIFY_FLAG" val="#wm#"/>
  <p:tag name="KSO_WM_UNIT_PRESET_TEXT" val="单击此处输入您的智能图形项正文，文字是您思想的提炼，请尽量言简意赅的阐述观点。单击此处输入您的智能图形项正文，文字是您思想的提炼，请尽量言简意赅的阐述观点"/>
  <p:tag name="KSO_WM_UNIT_LINE_FORE_SCHEMECOLOR_INDEX" val="-2"/>
  <p:tag name="KSO_WM_UNIT_TEXT_FILL_FORE_SCHEMECOLOR_INDEX" val="1"/>
  <p:tag name="KSO_WM_UNIT_TEXT_FILL_TYPE" val="1"/>
</p:tagLst>
</file>

<file path=ppt/tags/tag17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TEMPLATE_CATEGORY" val="diagram"/>
  <p:tag name="KSO_WM_TEMPLATE_INDEX" val="20233265"/>
  <p:tag name="KSO_WM_UNIT_LAYERLEVEL" val="1_1_1"/>
  <p:tag name="KSO_WM_TAG_VERSION" val="3.0"/>
  <p:tag name="KSO_WM_UNIT_TEXT_FILL_FORE_SCHEMECOLOR_INDEX_BRIGHTNESS" val="0.15"/>
  <p:tag name="KSO_WM_DIAGRAM_VERSION" val="3"/>
  <p:tag name="KSO_WM_DIAGRAM_MAX_ITEMCNT" val="5"/>
  <p:tag name="KSO_WM_DIAGRAM_MIN_ITEMCNT" val="2"/>
  <p:tag name="KSO_WM_DIAGRAM_VIRTUALLY_FRAME" val="{&quot;height&quot;:355.3999938964844,&quot;width&quot;:850.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DIAGRAM_COLOR_TEXT_CAN_REMOVE" val="n"/>
  <p:tag name="KSO_WM_UNIT_ID" val="diagram20233265_2*m_h_a*1_2_1"/>
  <p:tag name="KSO_WM_UNIT_INDEX" val="1_2_1"/>
  <p:tag name="KSO_WM_DIAGRAM_GROUP_CODE" val="m1-1"/>
  <p:tag name="KSO_WM_UNIT_TEXT_TYPE" val="1"/>
  <p:tag name="KSO_WM_BEAUTIFY_FLAG" val="#wm#"/>
  <p:tag name="KSO_WM_UNIT_PRESET_TEXT" val="添加项标题"/>
  <p:tag name="KSO_WM_UNIT_LINE_FORE_SCHEMECOLOR_INDEX" val="-2"/>
  <p:tag name="KSO_WM_UNIT_TEXT_FILL_FORE_SCHEMECOLOR_INDEX" val="1"/>
  <p:tag name="KSO_WM_UNIT_TEXT_FILL_TYPE" val="1"/>
</p:tagLst>
</file>

<file path=ppt/tags/tag172.xml><?xml version="1.0" encoding="utf-8"?>
<p:tagLst xmlns:p="http://schemas.openxmlformats.org/presentationml/2006/main">
  <p:tag name="KSO_WM_DIAGRAM_VERSION" val="3"/>
  <p:tag name="KSO_WM_DIAGRAM_COLOR_TRICK" val="1"/>
  <p:tag name="KSO_WM_DIAGRAM_COLOR_TEXT_CAN_REMOVE" val="n"/>
  <p:tag name="KSO_WM_UNIT_VALUE" val="84*90"/>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233265_2*m_h_x*1_3_1"/>
  <p:tag name="KSO_WM_TEMPLATE_CATEGORY" val="diagram"/>
  <p:tag name="KSO_WM_TEMPLATE_INDEX" val="20233265"/>
  <p:tag name="KSO_WM_UNIT_LAYERLEVEL" val="1_1_1"/>
  <p:tag name="KSO_WM_TAG_VERSION" val="3.0"/>
  <p:tag name="KSO_WM_DIAGRAM_MAX_ITEMCNT" val="5"/>
  <p:tag name="KSO_WM_DIAGRAM_MIN_ITEMCNT" val="2"/>
  <p:tag name="KSO_WM_DIAGRAM_VIRTUALLY_FRAME" val="{&quot;height&quot;:355.3999938964844,&quot;width&quot;:850.34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73.xml><?xml version="1.0" encoding="utf-8"?>
<p:tagLst xmlns:p="http://schemas.openxmlformats.org/presentationml/2006/main">
  <p:tag name="KSO_WM_DIAGRAM_VERSION" val="3"/>
  <p:tag name="KSO_WM_DIAGRAM_COLOR_TRICK" val="1"/>
  <p:tag name="KSO_WM_DIAGRAM_COLOR_TEXT_CAN_REMOVE" val="n"/>
  <p:tag name="KSO_WM_UNIT_VALUE" val="83*90"/>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3265_2*m_h_x*1_2_1"/>
  <p:tag name="KSO_WM_TEMPLATE_CATEGORY" val="diagram"/>
  <p:tag name="KSO_WM_TEMPLATE_INDEX" val="20233265"/>
  <p:tag name="KSO_WM_UNIT_LAYERLEVEL" val="1_1_1"/>
  <p:tag name="KSO_WM_TAG_VERSION" val="3.0"/>
  <p:tag name="KSO_WM_DIAGRAM_MAX_ITEMCNT" val="5"/>
  <p:tag name="KSO_WM_DIAGRAM_MIN_ITEMCNT" val="2"/>
  <p:tag name="KSO_WM_DIAGRAM_VIRTUALLY_FRAME" val="{&quot;height&quot;:355.3999938964844,&quot;width&quot;:850.34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74.xml><?xml version="1.0" encoding="utf-8"?>
<p:tagLst xmlns:p="http://schemas.openxmlformats.org/presentationml/2006/main">
  <p:tag name="KSO_WM_DIAGRAM_VERSION" val="3"/>
  <p:tag name="KSO_WM_DIAGRAM_COLOR_TRICK" val="1"/>
  <p:tag name="KSO_WM_DIAGRAM_COLOR_TEXT_CAN_REMOVE" val="n"/>
  <p:tag name="KSO_WM_UNIT_VALUE" val="90*82"/>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3265_2*m_h_x*1_1_1"/>
  <p:tag name="KSO_WM_TEMPLATE_CATEGORY" val="diagram"/>
  <p:tag name="KSO_WM_TEMPLATE_INDEX" val="20233265"/>
  <p:tag name="KSO_WM_UNIT_LAYERLEVEL" val="1_1_1"/>
  <p:tag name="KSO_WM_TAG_VERSION" val="3.0"/>
  <p:tag name="KSO_WM_DIAGRAM_MAX_ITEMCNT" val="5"/>
  <p:tag name="KSO_WM_DIAGRAM_MIN_ITEMCNT" val="2"/>
  <p:tag name="KSO_WM_DIAGRAM_VIRTUALLY_FRAME" val="{&quot;height&quot;:355.3999938964844,&quot;width&quot;:850.34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75.xml><?xml version="1.0" encoding="utf-8"?>
<p:tagLst xmlns:p="http://schemas.openxmlformats.org/presentationml/2006/main">
  <p:tag name="KSO_WM_TEMPLATE_MASTER_TYPE" val="0"/>
  <p:tag name="KSO_WM_TEMPLATE_COLOR_TYPE" val="0"/>
  <p:tag name="KSO_WM_BEAUTIFY_FLAG" val="#wm#"/>
  <p:tag name="KSO_WM_TEMPLATE_CATEGORY" val="diagram"/>
  <p:tag name="KSO_WM_SLIDE_TYPE" val="text"/>
  <p:tag name="KSO_WM_SLIDE_SUBTYPE" val="diag"/>
  <p:tag name="KSO_WM_SLIDE_SIZE" val="850.35*344.45"/>
  <p:tag name="KSO_WM_SLIDE_POSITION" val="54.8*117.95"/>
  <p:tag name="KSO_WM_SLIDE_LAYOUT" val="a_m"/>
  <p:tag name="KSO_WM_SLIDE_LAYOUT_CNT" val="1_1"/>
  <p:tag name="KSO_WM_SPECIAL_SOURCE" val="bdnull"/>
  <p:tag name="KSO_WM_DIAGRAM_GROUP_CODE" val="m1-1"/>
  <p:tag name="KSO_WM_SLIDE_DIAGTYPE" val="m"/>
  <p:tag name="KSO_WM_TEMPLATE_INDEX" val="20233265"/>
  <p:tag name="KSO_WM_TEMPLATE_SUBCATEGORY" val="0"/>
  <p:tag name="KSO_WM_SLIDE_INDEX" val="4"/>
  <p:tag name="KSO_WM_TAG_VERSION" val="3.0"/>
  <p:tag name="KSO_WM_SLIDE_ID" val="diagram20233265_4"/>
  <p:tag name="KSO_WM_SLIDE_ITEM_CNT" val="5"/>
  <p:tag name="CP_OUTLINE_TITLE" val="节能与自维护：从功能到责任"/>
  <p:tag name="CP_OUTLINE_TYPE" val="pt_text"/>
</p:tagLst>
</file>

<file path=ppt/tags/tag176.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99_3*a*1"/>
  <p:tag name="KSO_WM_TEMPLATE_CATEGORY" val="diagram"/>
  <p:tag name="KSO_WM_TEMPLATE_INDEX" val="20233199"/>
  <p:tag name="KSO_WM_UNIT_LAYERLEVEL" val="1"/>
  <p:tag name="KSO_WM_TAG_VERSION" val="3.0"/>
  <p:tag name="KSO_WM_BEAUTIFY_FLAG" val="#wm#"/>
  <p:tag name="KSO_WM_DIAGRAM_GROUP_CODE" val="m1-1"/>
  <p:tag name="KSO_WM_UNIT_TEXT_TYPE" val="1"/>
  <p:tag name="KSO_WM_UNIT_PRESET_TEXT" val="单击此处添加标题"/>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3"/>
  <p:tag name="KSO_WM_TEMPLATE_CATEGORY" val="diagram"/>
  <p:tag name="KSO_WM_TEMPLATE_INDEX" val="20233199"/>
  <p:tag name="KSO_WM_UNIT_LAYERLEVEL" val="1_1_1"/>
  <p:tag name="KSO_WM_TAG_VERSION" val="3.0"/>
  <p:tag name="KSO_WM_UNIT_TYPE" val="m_h_i"/>
  <p:tag name="KSO_WM_UNIT_INDEX" val="1_2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17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2*m_h_f*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Lst>
</file>

<file path=ppt/tags/tag17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2*m_h_a*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8.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1_1"/>
  <p:tag name="KSO_WM_TEMPLATE_CATEGORY" val="diagram"/>
  <p:tag name="KSO_WM_TEMPLATE_INDEX" val="20233199"/>
  <p:tag name="KSO_WM_UNIT_LAYERLEVEL" val="1_1_1"/>
  <p:tag name="KSO_WM_TAG_VERSION" val="3.0"/>
  <p:tag name="KSO_WM_UNIT_VALUE" val="138*146"/>
  <p:tag name="KSO_WM_UNIT_TYPE" val="m_h_x"/>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1_2"/>
  <p:tag name="KSO_WM_TEMPLATE_CATEGORY" val="diagram"/>
  <p:tag name="KSO_WM_TEMPLATE_INDEX" val="20233199"/>
  <p:tag name="KSO_WM_UNIT_LAYERLEVEL" val="1_1_1"/>
  <p:tag name="KSO_WM_TAG_VERSION" val="3.0"/>
  <p:tag name="KSO_WM_UNIT_TYPE" val="m_h_i"/>
  <p:tag name="KSO_WM_UNIT_INDEX" val="1_1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1_1"/>
  <p:tag name="KSO_WM_TEMPLATE_CATEGORY" val="diagram"/>
  <p:tag name="KSO_WM_TEMPLATE_INDEX" val="20233199"/>
  <p:tag name="KSO_WM_UNIT_LAYERLEVEL" val="1_1_1"/>
  <p:tag name="KSO_WM_TAG_VERSION" val="3.0"/>
  <p:tag name="KSO_WM_UNIT_SUBTYPE" val="d"/>
  <p:tag name="KSO_WM_UNIT_TYPE" val="m_h_i"/>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18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2*m_h_f*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言简意赅的阐述观点。单击此处输入项正文，文字是思想的提炼，请言简意赅的阐述观点。单击输入项正文，文字是思想的提炼。"/>
  <p:tag name="KSO_WM_UNIT_TEXT_FILL_FORE_SCHEMECOLOR_INDEX" val="1"/>
  <p:tag name="KSO_WM_UNIT_TEXT_FILL_TYPE" val="1"/>
</p:tagLst>
</file>

<file path=ppt/tags/tag18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2*m_h_a*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2"/>
  <p:tag name="KSO_WM_TEMPLATE_CATEGORY" val="diagram"/>
  <p:tag name="KSO_WM_TEMPLATE_INDEX" val="20233199"/>
  <p:tag name="KSO_WM_UNIT_LAYERLEVEL" val="1_1_1"/>
  <p:tag name="KSO_WM_TAG_VERSION" val="3.0"/>
  <p:tag name="KSO_WM_UNIT_TYPE" val="m_h_i"/>
  <p:tag name="KSO_WM_UNIT_INDEX" val="1_2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1"/>
  <p:tag name="KSO_WM_TEMPLATE_CATEGORY" val="diagram"/>
  <p:tag name="KSO_WM_TEMPLATE_INDEX" val="20233199"/>
  <p:tag name="KSO_WM_UNIT_LAYERLEVEL" val="1_1_1"/>
  <p:tag name="KSO_WM_TAG_VERSION" val="3.0"/>
  <p:tag name="KSO_WM_UNIT_SUBTYPE" val="d"/>
  <p:tag name="KSO_WM_UNIT_TYPE" val="m_h_i"/>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18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3199_2*m_h_f*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Lst>
</file>

<file path=ppt/tags/tag18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3199_2*m_h_a*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2"/>
  <p:tag name="KSO_WM_TEMPLATE_CATEGORY" val="diagram"/>
  <p:tag name="KSO_WM_TEMPLATE_INDEX" val="20233199"/>
  <p:tag name="KSO_WM_UNIT_LAYERLEVEL" val="1_1_1"/>
  <p:tag name="KSO_WM_TAG_VERSION" val="3.0"/>
  <p:tag name="KSO_WM_UNIT_TYPE" val="m_h_i"/>
  <p:tag name="KSO_WM_UNIT_INDEX" val="1_3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19.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3"/>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1"/>
  <p:tag name="KSO_WM_TEMPLATE_CATEGORY" val="diagram"/>
  <p:tag name="KSO_WM_TEMPLATE_INDEX" val="20233199"/>
  <p:tag name="KSO_WM_UNIT_LAYERLEVEL" val="1_1_1"/>
  <p:tag name="KSO_WM_TAG_VERSION" val="3.0"/>
  <p:tag name="KSO_WM_UNIT_SUBTYPE" val="d"/>
  <p:tag name="KSO_WM_UNIT_TYPE" val="m_h_i"/>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3_1"/>
  <p:tag name="KSO_WM_TEMPLATE_CATEGORY" val="diagram"/>
  <p:tag name="KSO_WM_TEMPLATE_INDEX" val="20233199"/>
  <p:tag name="KSO_WM_UNIT_LAYERLEVEL" val="1_1_1"/>
  <p:tag name="KSO_WM_TAG_VERSION" val="3.0"/>
  <p:tag name="KSO_WM_UNIT_VALUE" val="140*160"/>
  <p:tag name="KSO_WM_UNIT_TYPE" val="m_h_x"/>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2_1"/>
  <p:tag name="KSO_WM_TEMPLATE_CATEGORY" val="diagram"/>
  <p:tag name="KSO_WM_TEMPLATE_INDEX" val="20233199"/>
  <p:tag name="KSO_WM_UNIT_LAYERLEVEL" val="1_1_1"/>
  <p:tag name="KSO_WM_TAG_VERSION" val="3.0"/>
  <p:tag name="KSO_WM_UNIT_VALUE" val="160*161"/>
  <p:tag name="KSO_WM_UNIT_TYPE" val="m_h_x"/>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3"/>
  <p:tag name="KSO_WM_TEMPLATE_CATEGORY" val="diagram"/>
  <p:tag name="KSO_WM_TEMPLATE_INDEX" val="20233199"/>
  <p:tag name="KSO_WM_UNIT_LAYERLEVEL" val="1_1_1"/>
  <p:tag name="KSO_WM_TAG_VERSION" val="3.0"/>
  <p:tag name="KSO_WM_UNIT_TYPE" val="m_h_i"/>
  <p:tag name="KSO_WM_UNIT_INDEX" val="1_3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194.xml><?xml version="1.0" encoding="utf-8"?>
<p:tagLst xmlns:p="http://schemas.openxmlformats.org/presentationml/2006/main">
  <p:tag name="KSO_WM_SLIDE_ID" val="diagram20233199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199"/>
  <p:tag name="KSO_WM_SLIDE_TYPE" val="text"/>
  <p:tag name="KSO_WM_SLIDE_SUBTYPE" val="diag"/>
  <p:tag name="KSO_WM_SLIDE_SIZE" val="850.375*375.85"/>
  <p:tag name="KSO_WM_SLIDE_POSITION" val="54.825*125.417"/>
  <p:tag name="KSO_WM_SLIDE_LAYOUT" val="a_m"/>
  <p:tag name="KSO_WM_SLIDE_LAYOUT_CNT" val="1_1"/>
  <p:tag name="KSO_WM_SPECIAL_SOURCE" val="bdnull"/>
  <p:tag name="KSO_WM_DIAGRAM_GROUP_CODE" val="m1-1"/>
  <p:tag name="KSO_WM_SLIDE_DIAGTYPE" val="m"/>
  <p:tag name="CP_OUTLINE_TITLE" val="跨设备场景联动：从单品到生态"/>
  <p:tag name="CP_OUTLINE_TYPE" val="pt_text"/>
</p:tagLst>
</file>

<file path=ppt/tags/tag195.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196.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197.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冰箱：食材管理的AI中枢"/>
  <p:tag name="CP_OUTLINE_TYPE" val="pt_section_title"/>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a*1"/>
  <p:tag name="KSO_WM_TEMPLATE_CATEGORY" val="diagram"/>
  <p:tag name="KSO_WM_TEMPLATE_INDEX" val="20233337"/>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UNIT_TEXT_TYPE" val="1"/>
  <p:tag name="KSO_WM_UNIT_PRESET_TEXT" val="单击此处添加标题"/>
</p:tagLst>
</file>

<file path=ppt/tags/tag1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337_2*l_h_f*1_1_1"/>
  <p:tag name="KSO_WM_TEMPLATE_CATEGORY" val="diagram"/>
  <p:tag name="KSO_WM_TEMPLATE_INDEX" val="20233337"/>
  <p:tag name="KSO_WM_UNIT_LAYERLEVEL" val="1_1_1"/>
  <p:tag name="KSO_WM_TAG_VERSION" val="3.0"/>
  <p:tag name="KSO_WM_UNIT_TEXT_FILL_FORE_SCHEMECOLOR_INDEX_BRIGHTNESS" val="0.2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具体内容，简明扼要地阐述您的观点，以便观者理解您传达的思想。"/>
  <p:tag name="KSO_WM_UNIT_TEXT_FILL_FORE_SCHEMECOLOR_INDEX" val="1"/>
  <p:tag name="KSO_WM_UNIT_TEXT_FILL_TYPE"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337_2*l_h_a*1_1_1"/>
  <p:tag name="KSO_WM_TEMPLATE_CATEGORY" val="diagram"/>
  <p:tag name="KSO_WM_TEMPLATE_INDEX" val="20233337"/>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3337_2*l_h_i*1_1_1"/>
  <p:tag name="KSO_WM_TEMPLATE_CATEGORY" val="diagram"/>
  <p:tag name="KSO_WM_TEMPLATE_INDEX" val="20233337"/>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2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337_2*l_h_f*1_2_1"/>
  <p:tag name="KSO_WM_TEMPLATE_CATEGORY" val="diagram"/>
  <p:tag name="KSO_WM_TEMPLATE_INDEX" val="20233337"/>
  <p:tag name="KSO_WM_UNIT_LAYERLEVEL" val="1_1_1"/>
  <p:tag name="KSO_WM_TAG_VERSION" val="3.0"/>
  <p:tag name="KSO_WM_UNIT_TEXT_FILL_FORE_SCHEMECOLOR_INDEX_BRIGHTNESS" val="0.2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具体内容，简明扼要地阐述您的内容观点，以便观者准确地理解您传达的思想。"/>
  <p:tag name="KSO_WM_UNIT_TEXT_FILL_FORE_SCHEMECOLOR_INDEX" val="1"/>
  <p:tag name="KSO_WM_UNIT_TEXT_FILL_TYPE" val="1"/>
</p:tagLst>
</file>

<file path=ppt/tags/tag2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337_2*l_h_a*1_2_1"/>
  <p:tag name="KSO_WM_TEMPLATE_CATEGORY" val="diagram"/>
  <p:tag name="KSO_WM_TEMPLATE_INDEX" val="20233337"/>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3337_2*l_h_i*1_2_1"/>
  <p:tag name="KSO_WM_TEMPLATE_CATEGORY" val="diagram"/>
  <p:tag name="KSO_WM_TEMPLATE_INDEX" val="20233337"/>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2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337_2*l_h_f*1_3_1"/>
  <p:tag name="KSO_WM_TEMPLATE_CATEGORY" val="diagram"/>
  <p:tag name="KSO_WM_TEMPLATE_INDEX" val="20233337"/>
  <p:tag name="KSO_WM_UNIT_LAYERLEVEL" val="1_1_1"/>
  <p:tag name="KSO_WM_TAG_VERSION" val="3.0"/>
  <p:tag name="KSO_WM_UNIT_TEXT_FILL_FORE_SCHEMECOLOR_INDEX_BRIGHTNESS" val="0.2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具体内容，简明扼要地阐述您的观点，以便观者理解您传达的思想。"/>
  <p:tag name="KSO_WM_UNIT_TEXT_FILL_FORE_SCHEMECOLOR_INDEX" val="1"/>
  <p:tag name="KSO_WM_UNIT_TEXT_FILL_TYPE" val="1"/>
</p:tagLst>
</file>

<file path=ppt/tags/tag2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337_2*l_h_a*1_3_1"/>
  <p:tag name="KSO_WM_TEMPLATE_CATEGORY" val="diagram"/>
  <p:tag name="KSO_WM_TEMPLATE_INDEX" val="20233337"/>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3337_2*l_h_i*1_3_1"/>
  <p:tag name="KSO_WM_TEMPLATE_CATEGORY" val="diagram"/>
  <p:tag name="KSO_WM_TEMPLATE_INDEX" val="20233337"/>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2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3337_2*l_h_f*1_4_1"/>
  <p:tag name="KSO_WM_TEMPLATE_CATEGORY" val="diagram"/>
  <p:tag name="KSO_WM_TEMPLATE_INDEX" val="20233337"/>
  <p:tag name="KSO_WM_UNIT_LAYERLEVEL" val="1_1_1"/>
  <p:tag name="KSO_WM_TAG_VERSION" val="3.0"/>
  <p:tag name="KSO_WM_UNIT_TEXT_FILL_FORE_SCHEMECOLOR_INDEX_BRIGHTNESS" val="0.2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具体内容，简明扼要地阐述您的内容观点，以便观者准确地理解您传达的思想。"/>
  <p:tag name="KSO_WM_UNIT_TEXT_FILL_FORE_SCHEMECOLOR_INDEX" val="1"/>
  <p:tag name="KSO_WM_UNIT_TEXT_FILL_TYPE" val="1"/>
</p:tagLst>
</file>

<file path=ppt/tags/tag20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3337_2*l_h_a*1_4_1"/>
  <p:tag name="KSO_WM_TEMPLATE_CATEGORY" val="diagram"/>
  <p:tag name="KSO_WM_TEMPLATE_INDEX" val="20233337"/>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2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3337_2*l_h_i*1_4_1"/>
  <p:tag name="KSO_WM_TEMPLATE_CATEGORY" val="diagram"/>
  <p:tag name="KSO_WM_TEMPLATE_INDEX" val="20233337"/>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1_2"/>
  <p:tag name="KSO_WM_TEMPLATE_CATEGORY" val="diagram"/>
  <p:tag name="KSO_WM_TEMPLATE_INDEX" val="20233337"/>
  <p:tag name="KSO_WM_UNIT_LAYERLEVEL" val="1_1_1"/>
  <p:tag name="KSO_WM_TAG_VERSION" val="3.0"/>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2_2"/>
  <p:tag name="KSO_WM_TEMPLATE_CATEGORY" val="diagram"/>
  <p:tag name="KSO_WM_TEMPLATE_INDEX" val="20233337"/>
  <p:tag name="KSO_WM_UNIT_LAYERLEVEL" val="1_1_1"/>
  <p:tag name="KSO_WM_TAG_VERSION" val="3.0"/>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3_2"/>
  <p:tag name="KSO_WM_TEMPLATE_CATEGORY" val="diagram"/>
  <p:tag name="KSO_WM_TEMPLATE_INDEX" val="20233337"/>
  <p:tag name="KSO_WM_UNIT_LAYERLEVEL" val="1_1_1"/>
  <p:tag name="KSO_WM_TAG_VERSION" val="3.0"/>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4_2"/>
  <p:tag name="KSO_WM_TEMPLATE_CATEGORY" val="diagram"/>
  <p:tag name="KSO_WM_TEMPLATE_INDEX" val="20233337"/>
  <p:tag name="KSO_WM_UNIT_LAYERLEVEL" val="1_1_1"/>
  <p:tag name="KSO_WM_TAG_VERSION" val="3.0"/>
  <p:tag name="KSO_WM_UNIT_TYPE" val="l_h_i"/>
  <p:tag name="KSO_WM_UNIT_INDEX" val="1_4_2"/>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1_1"/>
  <p:tag name="KSO_WM_TEMPLATE_CATEGORY" val="diagram"/>
  <p:tag name="KSO_WM_TEMPLATE_INDEX" val="20233337"/>
  <p:tag name="KSO_WM_UNIT_LAYERLEVEL" val="1_1_1"/>
  <p:tag name="KSO_WM_TAG_VERSION" val="3.0"/>
  <p:tag name="KSO_WM_UNIT_VALUE" val="360*600"/>
  <p:tag name="KSO_WM_DIAGRAM_GROUP_CODE" val="l1-1"/>
  <p:tag name="KSO_WM_UNIT_TYPE" val="l_h_d"/>
  <p:tag name="KSO_WM_UNIT_INDEX" val="1_1_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628618576*gallery_gallery_ai_v2.0.9_ONLINE*702f9e38487ab2288c4f9c2de0613008-slide-1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2_1"/>
  <p:tag name="KSO_WM_TEMPLATE_CATEGORY" val="diagram"/>
  <p:tag name="KSO_WM_TEMPLATE_INDEX" val="20233337"/>
  <p:tag name="KSO_WM_UNIT_LAYERLEVEL" val="1_1_1"/>
  <p:tag name="KSO_WM_TAG_VERSION" val="3.0"/>
  <p:tag name="KSO_WM_UNIT_VALUE" val="360*600"/>
  <p:tag name="KSO_WM_DIAGRAM_GROUP_CODE" val="l1-1"/>
  <p:tag name="KSO_WM_UNIT_TYPE" val="l_h_d"/>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1440988088*gallery_gallery_ai_v2.0.9_ONLINE*702f9e38487ab2288c4f9c2de0613008-slide-1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3_1"/>
  <p:tag name="KSO_WM_TEMPLATE_CATEGORY" val="diagram"/>
  <p:tag name="KSO_WM_TEMPLATE_INDEX" val="20233337"/>
  <p:tag name="KSO_WM_UNIT_LAYERLEVEL" val="1_1_1"/>
  <p:tag name="KSO_WM_TAG_VERSION" val="3.0"/>
  <p:tag name="KSO_WM_UNIT_VALUE" val="360*600"/>
  <p:tag name="KSO_WM_DIAGRAM_GROUP_CODE" val="l1-1"/>
  <p:tag name="KSO_WM_UNIT_TYPE" val="l_h_d"/>
  <p:tag name="KSO_WM_UNIT_INDEX" val="1_3_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211367459035*gallery_gallery_ai_v2.0.9_ONLINE*702f9e38487ab2288c4f9c2de0613008-slide-1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4_1"/>
  <p:tag name="KSO_WM_TEMPLATE_CATEGORY" val="diagram"/>
  <p:tag name="KSO_WM_TEMPLATE_INDEX" val="20233337"/>
  <p:tag name="KSO_WM_UNIT_LAYERLEVEL" val="1_1_1"/>
  <p:tag name="KSO_WM_TAG_VERSION" val="3.0"/>
  <p:tag name="KSO_WM_UNIT_VALUE" val="360*600"/>
  <p:tag name="KSO_WM_DIAGRAM_GROUP_CODE" val="l1-1"/>
  <p:tag name="KSO_WM_UNIT_TYPE" val="l_h_d"/>
  <p:tag name="KSO_WM_UNIT_INDEX" val="1_4_1"/>
  <p:tag name="KSO_WM_DIAGRAM_VERSION" val="3"/>
  <p:tag name="KSO_WM_DIAGRAM_COLOR_TRICK" val="1"/>
  <p:tag name="KSO_WM_DIAGRAM_COLOR_TEXT_CAN_REMOVE" val="n"/>
  <p:tag name="KSO_WM_DIAGRAM_MAX_ITEMCNT" val="4"/>
  <p:tag name="KSO_WM_DIAGRAM_MIN_ITEMCNT" val="3"/>
  <p:tag name="KSO_WM_DIAGRAM_VIRTUALLY_FRAME" val="{&quot;height&quot;:348.59661865234375,&quot;width&quot;:850.4826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211317695876*gallery_gallery_ai_v2.0.9_ONLINE*702f9e38487ab2288c4f9c2de0613008-slide-11"/>
</p:tagLst>
</file>

<file path=ppt/tags/tag219.xml><?xml version="1.0" encoding="utf-8"?>
<p:tagLst xmlns:p="http://schemas.openxmlformats.org/presentationml/2006/main">
  <p:tag name="KSO_WM_SLIDE_ID" val="diagram20233337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diagram"/>
  <p:tag name="KSO_WM_TEMPLATE_INDEX" val="20233337"/>
  <p:tag name="KSO_WM_SLIDE_TYPE" val="text"/>
  <p:tag name="KSO_WM_SLIDE_SUBTYPE" val="diag"/>
  <p:tag name="KSO_WM_SLIDE_SIZE" val="850.483*348.597"/>
  <p:tag name="KSO_WM_SLIDE_POSITION" val="54.8*141.874"/>
  <p:tag name="KSO_WM_SLIDE_LAYOUT" val="a_l"/>
  <p:tag name="KSO_WM_SLIDE_LAYOUT_CNT" val="1_1"/>
  <p:tag name="KSO_WM_SPECIAL_SOURCE" val="bdnull"/>
  <p:tag name="KSO_WM_DIAGRAM_GROUP_CODE" val="l1-1"/>
  <p:tag name="KSO_WM_SLIDE_DIAGTYPE" val="l"/>
  <p:tag name="CP_OUTLINE_TITLE" val="智能库存管理：从存储到规划"/>
  <p:tag name="CP_OUTLINE_TYPE" val="pt_text"/>
</p:tagLst>
</file>

<file path=ppt/tags/tag2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56_1*i*1"/>
  <p:tag name="KSO_WM_TEMPLATE_CATEGORY" val="custom"/>
  <p:tag name="KSO_WM_TEMPLATE_INDEX" val="20233256"/>
  <p:tag name="KSO_WM_UNIT_LAYERLEVEL" val="1"/>
  <p:tag name="KSO_WM_TAG_VERSION" val="3.0"/>
  <p:tag name="KSO_WM_BEAUTIFY_FLAG" val="#wm#"/>
</p:tagLst>
</file>

<file path=ppt/tags/tag221.xml><?xml version="1.0" encoding="utf-8"?>
<p:tagLst xmlns:p="http://schemas.openxmlformats.org/presentationml/2006/main">
  <p:tag name="KSO_WM_UNIT_VALUE" val="1226*964"/>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3256_1*d*1"/>
  <p:tag name="KSO_WM_TEMPLATE_CATEGORY" val="custom"/>
  <p:tag name="KSO_WM_TEMPLATE_INDEX" val="20233256"/>
  <p:tag name="KSO_WM_UNIT_LAYERLEVEL" val="1"/>
  <p:tag name="KSO_WM_TAG_VERSION" val="3.0"/>
  <p:tag name="KSO_WM_BEAUTIFY_FLAG" val="#wm#"/>
  <p:tag name="KSO_WM_UNIT_PICTURE_SUBTYPE" val="b"/>
  <p:tag name="MH_PIC_SOURCE_TYPE" val="generate_slide_ai*VCG41N1337207220*gallery_gallery_ai_v2.0.9_ONLINE*702f9e38487ab2288c4f9c2de0613008-slide-12"/>
</p:tagLst>
</file>

<file path=ppt/tags/tag222.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56"/>
  <p:tag name="KSO_WM_UNIT_ID" val="custom20233256_1*a*1"/>
  <p:tag name="KSO_WM_UNIT_PRESET_TEXT" val="单击此处&#10;添加标题内容"/>
  <p:tag name="KSO_WM_UNIT_TEXT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3256_1*i*2"/>
  <p:tag name="KSO_WM_TEMPLATE_CATEGORY" val="custom"/>
  <p:tag name="KSO_WM_TEMPLATE_INDEX" val="20233256"/>
  <p:tag name="KSO_WM_UNIT_LAYERLEVEL" val="1"/>
  <p:tag name="KSO_WM_TAG_VERSION" val="3.0"/>
  <p:tag name="KSO_WM_BEAUTIFY_FLAG" val="#wm#"/>
</p:tagLst>
</file>

<file path=ppt/tags/tag22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55_3*l_h_f*1_1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8"/>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添加文本内容，简明扼要地阐述您内容观点"/>
  <p:tag name="KSO_WM_UNIT_TEXT_FILL_FORE_SCHEMECOLOR_INDEX" val="1"/>
  <p:tag name="KSO_WM_UNIT_TEXT_FILL_TYPE" val="1"/>
</p:tagLst>
</file>

<file path=ppt/tags/tag22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255_3*l_h_a*1_1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1"/>
  <p:tag name="KSO_WM_DIAGRAM_VERSION" val="3"/>
  <p:tag name="KSO_WM_DIAGRAM_COLOR_TRICK" val="1"/>
  <p:tag name="KSO_WM_DIAGRAM_COLOR_TEXT_CAN_REMOVE" val="n"/>
  <p:tag name="KSO_WM_UNIT_TEXT_TYPE" val="1"/>
  <p:tag name="KSO_WM_BEAUTIFY_FLAG" val="#wm#"/>
  <p:tag name="KSO_WM_UNIT_PRESET_TEXT" val="添加项标题"/>
  <p:tag name="KSO_WM_UNIT_TEXT_FILL_FORE_SCHEMECOLOR_INDEX" val="1"/>
  <p:tag name="KSO_WM_UNIT_TEXT_FILL_TYPE" val="1"/>
</p:tagLst>
</file>

<file path=ppt/tags/tag22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55_3*l_h_f*1_2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8"/>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添加文本具体内容，简明扼要地阐述您内容观点"/>
  <p:tag name="KSO_WM_UNIT_TEXT_FILL_FORE_SCHEMECOLOR_INDEX" val="1"/>
  <p:tag name="KSO_WM_UNIT_TEXT_FILL_TYPE" val="1"/>
</p:tagLst>
</file>

<file path=ppt/tags/tag22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255_3*l_h_a*1_2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1"/>
  <p:tag name="KSO_WM_DIAGRAM_VERSION" val="3"/>
  <p:tag name="KSO_WM_DIAGRAM_COLOR_TRICK" val="1"/>
  <p:tag name="KSO_WM_DIAGRAM_COLOR_TEXT_CAN_REMOVE" val="n"/>
  <p:tag name="KSO_WM_UNIT_TEXT_TYPE" val="1"/>
  <p:tag name="KSO_WM_BEAUTIFY_FLAG" val="#wm#"/>
  <p:tag name="KSO_WM_UNIT_PRESET_TEXT" val="添加项标题"/>
  <p:tag name="KSO_WM_UNIT_TEXT_FILL_FORE_SCHEMECOLOR_INDEX" val="1"/>
  <p:tag name="KSO_WM_UNIT_TEXT_FILL_TYPE" val="1"/>
</p:tagLst>
</file>

<file path=ppt/tags/tag22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3255_3*l_h_f*1_3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8"/>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添加文本，简明扼要地阐述您内容观点"/>
  <p:tag name="KSO_WM_UNIT_TEXT_FILL_FORE_SCHEMECOLOR_INDEX" val="1"/>
  <p:tag name="KSO_WM_UNIT_TEXT_FILL_TYPE" val="1"/>
</p:tagLst>
</file>

<file path=ppt/tags/tag22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255_3*l_h_a*1_3_1"/>
  <p:tag name="KSO_WM_TEMPLATE_CATEGORY" val="diagram"/>
  <p:tag name="KSO_WM_TEMPLATE_INDEX" val="20233255"/>
  <p:tag name="KSO_WM_UNIT_LAYERLEVEL" val="1_1_1"/>
  <p:tag name="KSO_WM_TAG_VERSION" val="3.0"/>
  <p:tag name="KSO_WM_DIAGRAM_MAX_ITEMCNT" val="4"/>
  <p:tag name="KSO_WM_DIAGRAM_MIN_ITEMCNT" val="1"/>
  <p:tag name="KSO_WM_DIAGRAM_VIRTUALLY_FRAME" val="{&quot;height&quot;:241.4499969482422,&quot;width&quot;:408.049987792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1"/>
  <p:tag name="KSO_WM_DIAGRAM_VERSION" val="3"/>
  <p:tag name="KSO_WM_DIAGRAM_COLOR_TRICK" val="1"/>
  <p:tag name="KSO_WM_DIAGRAM_COLOR_TEXT_CAN_REMOVE" val="n"/>
  <p:tag name="KSO_WM_UNIT_TEXT_TYPE" val="1"/>
  <p:tag name="KSO_WM_BEAUTIFY_FLAG" val="#wm#"/>
  <p:tag name="KSO_WM_UNIT_PRESET_TEXT" val="添加项标题"/>
  <p:tag name="KSO_WM_UNIT_TEXT_FILL_FORE_SCHEMECOLOR_INDEX" val="1"/>
  <p:tag name="KSO_WM_UNIT_TEXT_FILL_TYPE" val="1"/>
</p:tagLst>
</file>

<file path=ppt/tags/tag2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0.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d_l"/>
  <p:tag name="KSO_WM_SLIDE_LAYOUT_CNT" val="1_1_1"/>
  <p:tag name="KSO_WM_SLIDE_TYPE" val="text"/>
  <p:tag name="KSO_WM_SLIDE_SUBTYPE" val="picTxt"/>
  <p:tag name="KSO_WM_SLIDE_SIZE" val="408.05*186.55"/>
  <p:tag name="KSO_WM_SLIDE_POSITION" val="87.8997*272.733"/>
  <p:tag name="KSO_WM_TEMPLATE_INDEX" val="20233256"/>
  <p:tag name="KSO_WM_TEMPLATE_SUBCATEGORY" val="0"/>
  <p:tag name="KSO_WM_SLIDE_INDEX" val="1"/>
  <p:tag name="KSO_WM_TAG_VERSION" val="3.0"/>
  <p:tag name="KSO_WM_SLIDE_ID" val="custom20233256_1"/>
  <p:tag name="KSO_WM_SLIDE_ITEM_CNT" val="4"/>
  <p:tag name="CP_OUTLINE_TITLE" val="人文关怀设计：从功能到情感"/>
  <p:tag name="CP_OUTLINE_TYPE" val="pt_text"/>
</p:tagLst>
</file>

<file path=ppt/tags/tag231.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232.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233.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洗衣机：衣物护理的AI专家"/>
  <p:tag name="CP_OUTLINE_TYPE" val="pt_section_title"/>
</p:tagLst>
</file>

<file path=ppt/tags/tag23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329_3*a*1"/>
  <p:tag name="KSO_WM_TEMPLATE_CATEGORY" val="diagram"/>
  <p:tag name="KSO_WM_TEMPLATE_INDEX" val="20233329"/>
  <p:tag name="KSO_WM_UNIT_LAYERLEVEL" val="1"/>
  <p:tag name="KSO_WM_TAG_VERSION" val="3.0"/>
  <p:tag name="KSO_WM_BEAUTIFY_FLAG" val="#wm#"/>
  <p:tag name="KSO_WM_UNIT_VALUE" val="29"/>
  <p:tag name="KSO_WM_UNIT_TEXT_TYPE" val="1"/>
  <p:tag name="KSO_WM_UNIT_PRESET_TEXT" val="单击此处添加标题"/>
</p:tagLst>
</file>

<file path=ppt/tags/tag2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a"/>
  <p:tag name="KSO_WM_UNIT_INDEX" val="1_1_1"/>
  <p:tag name="KSO_WM_UNIT_ID" val="diagram20233329_3*l_h_a*1_1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BEAUTIFY_FLAG" val="#wm#"/>
  <p:tag name="KSO_WM_UNIT_PRESET_TEXT" val="单击添加项标题"/>
  <p:tag name="KSO_WM_UNIT_TEXT_FILL_FORE_SCHEMECOLOR_INDEX" val="1"/>
  <p:tag name="KSO_WM_UNIT_TEXT_FILL_TYPE" val="1"/>
</p:tagLst>
</file>

<file path=ppt/tags/tag2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f"/>
  <p:tag name="KSO_WM_UNIT_INDEX" val="1_1_1"/>
  <p:tag name="KSO_WM_UNIT_ID" val="diagram20233329_3*l_h_f*1_1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UNIT_TEXT_LAYER_COUNT" val="1"/>
  <p:tag name="KSO_WM_BEAUTIFY_FLAG" val="#wm#"/>
  <p:tag name="KSO_WM_UNIT_PRESET_TEXT" val="单击此处添加文本具体内容，简明扼要地阐述您的内容观点。根据需要可酌情增减文字，以便观者准确地理解您传达的思想。"/>
  <p:tag name="KSO_WM_UNIT_TEXT_FILL_FORE_SCHEMECOLOR_INDEX" val="1"/>
  <p:tag name="KSO_WM_UNIT_TEXT_FILL_TYPE" val="1"/>
</p:tagLst>
</file>

<file path=ppt/tags/tag237.xml><?xml version="1.0" encoding="utf-8"?>
<p:tagLst xmlns:p="http://schemas.openxmlformats.org/presentationml/2006/main">
  <p:tag name="KSO_WM_DIAGRAM_VIRTUALLY_FRAME" val="{&quot;height&quot;:387.85772705078125,&quot;width&quot;:792.289306640625}"/>
  <p:tag name="KSO_WM_DIAGRAM_VERSION" val="3"/>
  <p:tag name="KSO_WM_DIAGRAM_COLOR_TRICK" val="1"/>
  <p:tag name="KSO_WM_DIAGRAM_COLOR_TEXT_CAN_REMOVE" val="n"/>
  <p:tag name="KSO_WM_UNIT_VALUE" val="738*475"/>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3329_3*l_h_d*1_1_1"/>
  <p:tag name="KSO_WM_TEMPLATE_CATEGORY" val="diagram"/>
  <p:tag name="KSO_WM_TEMPLATE_INDEX" val="20233329"/>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1126221545*gallery_gallery_ai_v2.0.9_ONLINE*702f9e38487ab2288c4f9c2de0613008-slide-14"/>
</p:tagLst>
</file>

<file path=ppt/tags/tag238.xml><?xml version="1.0" encoding="utf-8"?>
<p:tagLst xmlns:p="http://schemas.openxmlformats.org/presentationml/2006/main">
  <p:tag name="KSO_WM_DIAGRAM_VIRTUALLY_FRAME" val="{&quot;height&quot;:387.85772705078125,&quot;width&quot;:792.289306640625}"/>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3329_3*l_h_i*1_1_1"/>
  <p:tag name="KSO_WM_TEMPLATE_CATEGORY" val="diagram"/>
  <p:tag name="KSO_WM_TEMPLATE_INDEX" val="20233329"/>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UNIT_FILL_FORE_SCHEMECOLOR_INDEX" val="14"/>
  <p:tag name="KSO_WM_UNIT_FILL_FORE_SCHEMECOLOR_INDEX_BRIGHTNESS" val="0"/>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239.xml><?xml version="1.0" encoding="utf-8"?>
<p:tagLst xmlns:p="http://schemas.openxmlformats.org/presentationml/2006/main">
  <p:tag name="KSO_WM_DIAGRAM_VIRTUALLY_FRAME" val="{&quot;height&quot;:387.85772705078125,&quot;width&quot;:792.289306640625}"/>
  <p:tag name="KSO_WM_DIAGRAM_VERSION" val="3"/>
  <p:tag name="KSO_WM_DIAGRAM_COLOR_TRICK" val="1"/>
  <p:tag name="KSO_WM_DIAGRAM_COLOR_TEXT_CAN_REMOVE" val="n"/>
  <p:tag name="KSO_WM_UNIT_VALUE" val="738*475"/>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329_3*l_h_d*1_2_1"/>
  <p:tag name="KSO_WM_TEMPLATE_CATEGORY" val="diagram"/>
  <p:tag name="KSO_WM_TEMPLATE_INDEX" val="20233329"/>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1404735270*gallery_gallery_ai_v2.0.9_ONLINE*702f9e38487ab2288c4f9c2de0613008-slide-14"/>
</p:tagLst>
</file>

<file path=ppt/tags/tag2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0.xml><?xml version="1.0" encoding="utf-8"?>
<p:tagLst xmlns:p="http://schemas.openxmlformats.org/presentationml/2006/main">
  <p:tag name="KSO_WM_DIAGRAM_VIRTUALLY_FRAME" val="{&quot;height&quot;:387.85772705078125,&quot;width&quot;:792.289306640625}"/>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3329_3*l_h_i*1_2_1"/>
  <p:tag name="KSO_WM_TEMPLATE_CATEGORY" val="diagram"/>
  <p:tag name="KSO_WM_TEMPLATE_INDEX" val="20233329"/>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UNIT_FILL_FORE_SCHEMECOLOR_INDEX" val="14"/>
  <p:tag name="KSO_WM_UNIT_FILL_FORE_SCHEMECOLOR_INDEX_BRIGHTNESS" val="0"/>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2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a"/>
  <p:tag name="KSO_WM_UNIT_INDEX" val="1_2_1"/>
  <p:tag name="KSO_WM_UNIT_ID" val="diagram20233329_3*l_h_a*1_2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BEAUTIFY_FLAG" val="#wm#"/>
  <p:tag name="KSO_WM_UNIT_PRESET_TEXT" val="单击添加项标题"/>
  <p:tag name="KSO_WM_UNIT_TEXT_FILL_FORE_SCHEMECOLOR_INDEX" val="1"/>
  <p:tag name="KSO_WM_UNIT_TEXT_FILL_TYPE" val="1"/>
</p:tagLst>
</file>

<file path=ppt/tags/tag24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f"/>
  <p:tag name="KSO_WM_UNIT_INDEX" val="1_2_1"/>
  <p:tag name="KSO_WM_UNIT_ID" val="diagram20233329_3*l_h_f*1_2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UNIT_TEXT_LAYER_COUNT" val="1"/>
  <p:tag name="KSO_WM_BEAUTIFY_FLAG" val="#wm#"/>
  <p:tag name="KSO_WM_UNIT_PRESET_TEXT" val="单击此处添加文本具体内容，简明扼要地阐述您的观点。可酌情增减文字，以便观者准确地理解您传达的思想。"/>
  <p:tag name="KSO_WM_UNIT_TEXT_FILL_FORE_SCHEMECOLOR_INDEX" val="1"/>
  <p:tag name="KSO_WM_UNIT_TEXT_FILL_TYPE" val="1"/>
</p:tagLst>
</file>

<file path=ppt/tags/tag243.xml><?xml version="1.0" encoding="utf-8"?>
<p:tagLst xmlns:p="http://schemas.openxmlformats.org/presentationml/2006/main">
  <p:tag name="KSO_WM_DIAGRAM_VIRTUALLY_FRAME" val="{&quot;height&quot;:387.85772705078125,&quot;width&quot;:792.289306640625}"/>
  <p:tag name="KSO_WM_DIAGRAM_VERSION" val="3"/>
  <p:tag name="KSO_WM_DIAGRAM_COLOR_TRICK" val="1"/>
  <p:tag name="KSO_WM_DIAGRAM_COLOR_TEXT_CAN_REMOVE" val="n"/>
  <p:tag name="KSO_WM_UNIT_VALUE" val="738*475"/>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3329_3*l_h_d*1_3_1"/>
  <p:tag name="KSO_WM_TEMPLATE_CATEGORY" val="diagram"/>
  <p:tag name="KSO_WM_TEMPLATE_INDEX" val="20233329"/>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1162562156*gallery_gallery_ai_v2.0.9_ONLINE*702f9e38487ab2288c4f9c2de0613008-slide-14"/>
</p:tagLst>
</file>

<file path=ppt/tags/tag244.xml><?xml version="1.0" encoding="utf-8"?>
<p:tagLst xmlns:p="http://schemas.openxmlformats.org/presentationml/2006/main">
  <p:tag name="KSO_WM_DIAGRAM_VIRTUALLY_FRAME" val="{&quot;height&quot;:387.85772705078125,&quot;width&quot;:792.28930664062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3329_3*l_h_i*1_3_1"/>
  <p:tag name="KSO_WM_TEMPLATE_CATEGORY" val="diagram"/>
  <p:tag name="KSO_WM_TEMPLATE_INDEX" val="20233329"/>
  <p:tag name="KSO_WM_UNIT_LAYERLEVEL" val="1_1_1"/>
  <p:tag name="KSO_WM_TAG_VERSION" val="3.0"/>
  <p:tag name="KSO_WM_UNIT_FILL_FORE_SCHEMECOLOR_INDEX" val="14"/>
  <p:tag name="KSO_WM_UNIT_FILL_FORE_SCHEMECOLOR_INDEX_BRIGHTNESS" val="0"/>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24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a"/>
  <p:tag name="KSO_WM_UNIT_INDEX" val="1_3_1"/>
  <p:tag name="KSO_WM_UNIT_ID" val="diagram20233329_3*l_h_a*1_3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BEAUTIFY_FLAG" val="#wm#"/>
  <p:tag name="KSO_WM_UNIT_PRESET_TEXT" val="单击添加项标题"/>
  <p:tag name="KSO_WM_UNIT_TEXT_FILL_FORE_SCHEMECOLOR_INDEX" val="1"/>
  <p:tag name="KSO_WM_UNIT_TEXT_FILL_TYPE" val="1"/>
</p:tagLst>
</file>

<file path=ppt/tags/tag2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f"/>
  <p:tag name="KSO_WM_UNIT_INDEX" val="1_3_1"/>
  <p:tag name="KSO_WM_UNIT_ID" val="diagram20233329_3*l_h_f*1_3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UNIT_TEXT_LAYER_COUNT" val="1"/>
  <p:tag name="KSO_WM_BEAUTIFY_FLAG" val="#wm#"/>
  <p:tag name="KSO_WM_UNIT_PRESET_TEXT" val="单击此处添加文本具体内容，简明扼要地阐述您的内容观点。根据需要可酌情增减文字，以便观者准确地理解您传达的思想。"/>
  <p:tag name="KSO_WM_UNIT_TEXT_FILL_FORE_SCHEMECOLOR_INDEX" val="1"/>
  <p:tag name="KSO_WM_UNIT_TEXT_FILL_TYPE" val="1"/>
</p:tagLst>
</file>

<file path=ppt/tags/tag247.xml><?xml version="1.0" encoding="utf-8"?>
<p:tagLst xmlns:p="http://schemas.openxmlformats.org/presentationml/2006/main">
  <p:tag name="KSO_WM_DIAGRAM_VIRTUALLY_FRAME" val="{&quot;height&quot;:387.85772705078125,&quot;width&quot;:792.289306640625}"/>
  <p:tag name="KSO_WM_DIAGRAM_VERSION" val="3"/>
  <p:tag name="KSO_WM_DIAGRAM_COLOR_TRICK" val="1"/>
  <p:tag name="KSO_WM_DIAGRAM_COLOR_TEXT_CAN_REMOVE" val="n"/>
  <p:tag name="KSO_WM_UNIT_VALUE" val="738*475"/>
  <p:tag name="KSO_WM_UNIT_HIGHLIGHT" val="0"/>
  <p:tag name="KSO_WM_UNIT_COMPATIBLE" val="0"/>
  <p:tag name="KSO_WM_UNIT_DIAGRAM_ISNUMVISUAL" val="0"/>
  <p:tag name="KSO_WM_UNIT_DIAGRAM_ISREFERUNIT" val="0"/>
  <p:tag name="KSO_WM_DIAGRAM_GROUP_CODE" val="l1-1"/>
  <p:tag name="KSO_WM_UNIT_TYPE" val="l_h_d"/>
  <p:tag name="KSO_WM_UNIT_INDEX" val="1_4_1"/>
  <p:tag name="KSO_WM_UNIT_ID" val="diagram20233329_3*l_h_d*1_4_1"/>
  <p:tag name="KSO_WM_TEMPLATE_CATEGORY" val="diagram"/>
  <p:tag name="KSO_WM_TEMPLATE_INDEX" val="20233329"/>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MH_PIC_SOURCE_TYPE" val="generate_slide_ai*VCG41N1411168977*gallery_gallery_ai_v2.0.9_ONLINE*702f9e38487ab2288c4f9c2de0613008-slide-14"/>
</p:tagLst>
</file>

<file path=ppt/tags/tag248.xml><?xml version="1.0" encoding="utf-8"?>
<p:tagLst xmlns:p="http://schemas.openxmlformats.org/presentationml/2006/main">
  <p:tag name="KSO_WM_DIAGRAM_VIRTUALLY_FRAME" val="{&quot;height&quot;:387.85772705078125,&quot;width&quot;:792.289306640625}"/>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3329_3*l_h_i*1_4_1"/>
  <p:tag name="KSO_WM_TEMPLATE_CATEGORY" val="diagram"/>
  <p:tag name="KSO_WM_TEMPLATE_INDEX" val="20233329"/>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UNIT_FILL_FORE_SCHEMECOLOR_INDEX" val="14"/>
  <p:tag name="KSO_WM_UNIT_FILL_FORE_SCHEMECOLOR_INDEX_BRIGHTNESS" val="0"/>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24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a"/>
  <p:tag name="KSO_WM_UNIT_INDEX" val="1_4_1"/>
  <p:tag name="KSO_WM_UNIT_ID" val="diagram20233329_3*l_h_a*1_4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BEAUTIFY_FLAG" val="#wm#"/>
  <p:tag name="KSO_WM_UNIT_PRESET_TEXT" val="单击添加项标题"/>
  <p:tag name="KSO_WM_UNIT_TEXT_FILL_FORE_SCHEMECOLOR_INDEX" val="1"/>
  <p:tag name="KSO_WM_UNIT_TEXT_FILL_TYPE" val="1"/>
</p:tagLst>
</file>

<file path=ppt/tags/tag25.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7.85772705078125,&quot;width&quot;:792.2893066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YPE" val="l_h_f"/>
  <p:tag name="KSO_WM_UNIT_INDEX" val="1_4_1"/>
  <p:tag name="KSO_WM_UNIT_ID" val="diagram20233329_3*l_h_f*1_4_1"/>
  <p:tag name="KSO_WM_TEMPLATE_CATEGORY" val="diagram"/>
  <p:tag name="KSO_WM_TEMPLATE_INDEX" val="20233329"/>
  <p:tag name="KSO_WM_UNIT_LAYERLEVEL" val="1_1_1"/>
  <p:tag name="KSO_WM_TAG_VERSION" val="3.0"/>
  <p:tag name="KSO_WM_UNIT_TEXT_FILL_FORE_SCHEMECOLOR_INDEX_BRIGHTNESS" val="0.15"/>
  <p:tag name="KSO_WM_UNIT_TEXT_TYPE" val="1"/>
  <p:tag name="KSO_WM_UNIT_TEXT_LAYER_COUNT" val="1"/>
  <p:tag name="KSO_WM_BEAUTIFY_FLAG" val="#wm#"/>
  <p:tag name="KSO_WM_UNIT_PRESET_TEXT" val="单击此处添加文本具体内容，简明扼要地阐述您的观点。可酌情增减文字，以便观者准确地理解您传达的思想。"/>
  <p:tag name="KSO_WM_UNIT_TEXT_FILL_FORE_SCHEMECOLOR_INDEX" val="1"/>
  <p:tag name="KSO_WM_UNIT_TEXT_FILL_TYPE" val="1"/>
</p:tagLst>
</file>

<file path=ppt/tags/tag251.xml><?xml version="1.0" encoding="utf-8"?>
<p:tagLst xmlns:p="http://schemas.openxmlformats.org/presentationml/2006/main">
  <p:tag name="KSO_WM_SLIDE_ID" val="diagram20233329_3"/>
  <p:tag name="KSO_WM_TEMPLATE_SUBCATEGORY" val="0"/>
  <p:tag name="KSO_WM_TEMPLATE_MASTER_TYPE" val="0"/>
  <p:tag name="KSO_WM_TEMPLATE_COLOR_TYPE" val="0"/>
  <p:tag name="KSO_WM_SLIDE_TYPE" val="text"/>
  <p:tag name="KSO_WM_SLIDE_SUBTYPE" val="diag"/>
  <p:tag name="KSO_WM_SLIDE_ITEM_CNT" val="4"/>
  <p:tag name="KSO_WM_SLIDE_INDEX" val="3"/>
  <p:tag name="KSO_WM_SLIDE_SIZE" val="792.289*387.858"/>
  <p:tag name="KSO_WM_SLIDE_POSITION" val="83.1354*130.947"/>
  <p:tag name="KSO_WM_DIAGRAM_GROUP_CODE" val="l1-1"/>
  <p:tag name="KSO_WM_SLIDE_DIAGTYPE" val="l"/>
  <p:tag name="KSO_WM_TAG_VERSION" val="3.0"/>
  <p:tag name="KSO_WM_BEAUTIFY_FLAG" val="#wm#"/>
  <p:tag name="KSO_WM_TEMPLATE_CATEGORY" val="diagram"/>
  <p:tag name="KSO_WM_TEMPLATE_INDEX" val="20233329"/>
  <p:tag name="KSO_WM_SLIDE_LAYOUT" val="a_l"/>
  <p:tag name="KSO_WM_SLIDE_LAYOUT_CNT" val="1_1"/>
  <p:tag name="CP_OUTLINE_TITLE" val="智能识别与自学习：从标准化到个性化"/>
  <p:tag name="CP_OUTLINE_TYPE" val="pt_text"/>
</p:tagLst>
</file>

<file path=ppt/tags/tag25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963_1*a*1"/>
  <p:tag name="KSO_WM_TEMPLATE_CATEGORY" val="diagram"/>
  <p:tag name="KSO_WM_TEMPLATE_INDEX" val="20231963"/>
  <p:tag name="KSO_WM_UNIT_LAYERLEVEL" val="1"/>
  <p:tag name="KSO_WM_TAG_VERSION" val="3.0"/>
  <p:tag name="KSO_WM_BEAUTIFY_FLAG" val="#wm#"/>
  <p:tag name="KSO_WM_DIAGRAM_GROUP_CODE" val="l1-1"/>
  <p:tag name="KSO_WM_UNIT_PRESET_TEXT" val="单击此处添加标题"/>
  <p:tag name="KSO_WM_UNIT_TEXT_TYPE" val="1"/>
</p:tagLst>
</file>

<file path=ppt/tags/tag25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3_1*l_h_a*1_1_1"/>
  <p:tag name="KSO_WM_TEMPLATE_CATEGORY" val="diagram"/>
  <p:tag name="KSO_WM_TEMPLATE_INDEX" val="20231963"/>
  <p:tag name="KSO_WM_UNIT_LAYERLEVEL" val="1_1_1"/>
  <p:tag name="KSO_WM_TAG_VERSION" val="3.0"/>
  <p:tag name="KSO_WM_UNIT_TEXT_FILL_FORE_SCHEMECOLOR_INDEX_BRIGHTNESS" val="0"/>
  <p:tag name="KSO_WM_UNIT_VALUE" val="13"/>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BEAUTIFY_FLAG" val="#wm#"/>
  <p:tag name="KSO_WM_UNIT_PRESET_TEXT" val="添加标题内容"/>
  <p:tag name="KSO_WM_UNIT_TEXT_FILL_FORE_SCHEMECOLOR_INDEX" val="1"/>
  <p:tag name="KSO_WM_UNIT_TEXT_FILL_TYPE" val="1"/>
</p:tagLst>
</file>

<file path=ppt/tags/tag25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963_1*l_h_f*1_1_1"/>
  <p:tag name="KSO_WM_TEMPLATE_CATEGORY" val="diagram"/>
  <p:tag name="KSO_WM_TEMPLATE_INDEX" val="20231963"/>
  <p:tag name="KSO_WM_UNIT_LAYERLEVEL" val="1_1_1"/>
  <p:tag name="KSO_WM_TAG_VERSION" val="3.0"/>
  <p:tag name="KSO_WM_UNIT_TEXT_FILL_FORE_SCHEMECOLOR_INDEX_BRIGHTNESS" val="0.5"/>
  <p:tag name="KSO_WM_UNIT_VALUE" val="6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UNIT_TEXT_LAYER_COUNT" val="1"/>
  <p:tag name="KSO_WM_BEAUTIFY_FLAG" val="#wm#"/>
  <p:tag name="KSO_WM_UNIT_PRESET_TEXT" val="单击此处输入你的项正文，文字是您思想的提炼，单击此处文本"/>
  <p:tag name="KSO_WM_UNIT_TEXT_FILL_FORE_SCHEMECOLOR_INDEX" val="1"/>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963_1*l_h_i*1_1_1"/>
  <p:tag name="KSO_WM_TEMPLATE_CATEGORY" val="diagram"/>
  <p:tag name="KSO_WM_TEMPLATE_INDEX" val="20231963"/>
  <p:tag name="KSO_WM_UNIT_LAYERLEVEL" val="1_1_1"/>
  <p:tag name="KSO_WM_TAG_VERSION" val="3.0"/>
  <p:tag name="KSO_WM_UNIT_LINE_FORE_SCHEMECOLOR_INDEX_BRIGHTNESS" val="0"/>
  <p:tag name="KSO_WM_UNIT_LINE_FILL_TYPE" val="2"/>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 name="KSO_WM_BEAUTIFY_FLAG" val="#wm#"/>
  <p:tag name="KSO_WM_UNIT_LINE_FORE_SCHEMECOLOR_INDEX" val="5"/>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963_1*l_h_i*1_1_2"/>
  <p:tag name="KSO_WM_TEMPLATE_CATEGORY" val="diagram"/>
  <p:tag name="KSO_WM_TEMPLATE_INDEX" val="20231963"/>
  <p:tag name="KSO_WM_UNIT_LAYERLEVEL" val="1_1_1"/>
  <p:tag name="KSO_WM_TAG_VERSION" val="3.0"/>
  <p:tag name="KSO_WM_UNIT_FILL_FORE_SCHEMECOLOR_INDEX_1_BRIGHTNESS" val="0.6"/>
  <p:tag name="KSO_WM_UNIT_FILL_FORE_SCHEMECOLOR_INDEX_1" val="8"/>
  <p:tag name="KSO_WM_UNIT_FILL_FORE_SCHEMECOLOR_INDEX_1_POS" val="0"/>
  <p:tag name="KSO_WM_UNIT_FILL_FORE_SCHEMECOLOR_INDEX_1_TRANS" val="0"/>
  <p:tag name="KSO_WM_UNIT_FILL_FORE_SCHEMECOLOR_INDEX_2_BRIGHTNESS" val="0.4"/>
  <p:tag name="KSO_WM_UNIT_FILL_FORE_SCHEMECOLOR_INDEX_2" val="8"/>
  <p:tag name="KSO_WM_UNIT_FILL_FORE_SCHEMECOLOR_INDEX_2_POS" val="0.51"/>
  <p:tag name="KSO_WM_UNIT_FILL_FORE_SCHEMECOLOR_INDEX_2_TRANS" val="0"/>
  <p:tag name="KSO_WM_UNIT_FILL_FORE_SCHEMECOLOR_INDEX_3_BRIGHTNESS" val="0"/>
  <p:tag name="KSO_WM_UNIT_FILL_FORE_SCHEMECOLOR_INDEX_3" val="8"/>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BEAUTIFY_FLAG" val="#wm#"/>
  <p:tag name="KSO_WM_UNIT_FILL_TYPE" val="1"/>
  <p:tag name="KSO_WM_UNIT_FILL_FORE_SCHEMECOLOR_INDEX" val="5"/>
  <p:tag name="KSO_WM_UNIT_FILL_FORE_SCHEMECOLOR_INDEX_BRIGHTNESS" val="0"/>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3_1*l_h_i*1_2_2"/>
  <p:tag name="KSO_WM_TEMPLATE_CATEGORY" val="diagram"/>
  <p:tag name="KSO_WM_TEMPLATE_INDEX" val="20231963"/>
  <p:tag name="KSO_WM_UNIT_LAYERLEVEL" val="1_1_1"/>
  <p:tag name="KSO_WM_TAG_VERSION" val="3.0"/>
  <p:tag name="KSO_WM_UNIT_FILL_FORE_SCHEMECOLOR_INDEX_1_BRIGHTNESS" val="0.6"/>
  <p:tag name="KSO_WM_UNIT_FILL_FORE_SCHEMECOLOR_INDEX_1" val="8"/>
  <p:tag name="KSO_WM_UNIT_FILL_FORE_SCHEMECOLOR_INDEX_1_POS" val="0"/>
  <p:tag name="KSO_WM_UNIT_FILL_FORE_SCHEMECOLOR_INDEX_1_TRANS" val="0"/>
  <p:tag name="KSO_WM_UNIT_FILL_FORE_SCHEMECOLOR_INDEX_2_BRIGHTNESS" val="0.4"/>
  <p:tag name="KSO_WM_UNIT_FILL_FORE_SCHEMECOLOR_INDEX_2" val="8"/>
  <p:tag name="KSO_WM_UNIT_FILL_FORE_SCHEMECOLOR_INDEX_2_POS" val="0.51"/>
  <p:tag name="KSO_WM_UNIT_FILL_FORE_SCHEMECOLOR_INDEX_2_TRANS" val="0"/>
  <p:tag name="KSO_WM_UNIT_FILL_FORE_SCHEMECOLOR_INDEX_3_BRIGHTNESS" val="0"/>
  <p:tag name="KSO_WM_UNIT_FILL_FORE_SCHEMECOLOR_INDEX_3" val="8"/>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BEAUTIFY_FLAG" val="#wm#"/>
  <p:tag name="KSO_WM_UNIT_FILL_TYPE" val="1"/>
  <p:tag name="KSO_WM_UNIT_FILL_FORE_SCHEMECOLOR_INDEX" val="5"/>
  <p:tag name="KSO_WM_UNIT_FILL_FORE_SCHEMECOLOR_INDEX_BRIGHTNESS" val="0"/>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963_1*l_h_i*1_4_2"/>
  <p:tag name="KSO_WM_TEMPLATE_CATEGORY" val="diagram"/>
  <p:tag name="KSO_WM_TEMPLATE_INDEX" val="20231963"/>
  <p:tag name="KSO_WM_UNIT_LAYERLEVEL" val="1_1_1"/>
  <p:tag name="KSO_WM_TAG_VERSION" val="3.0"/>
  <p:tag name="KSO_WM_UNIT_FILL_FORE_SCHEMECOLOR_INDEX_1_BRIGHTNESS" val="0.6"/>
  <p:tag name="KSO_WM_UNIT_FILL_FORE_SCHEMECOLOR_INDEX_1" val="8"/>
  <p:tag name="KSO_WM_UNIT_FILL_FORE_SCHEMECOLOR_INDEX_1_POS" val="0"/>
  <p:tag name="KSO_WM_UNIT_FILL_FORE_SCHEMECOLOR_INDEX_1_TRANS" val="0"/>
  <p:tag name="KSO_WM_UNIT_FILL_FORE_SCHEMECOLOR_INDEX_2_BRIGHTNESS" val="0.4"/>
  <p:tag name="KSO_WM_UNIT_FILL_FORE_SCHEMECOLOR_INDEX_2" val="8"/>
  <p:tag name="KSO_WM_UNIT_FILL_FORE_SCHEMECOLOR_INDEX_2_POS" val="0.51"/>
  <p:tag name="KSO_WM_UNIT_FILL_FORE_SCHEMECOLOR_INDEX_2_TRANS" val="0"/>
  <p:tag name="KSO_WM_UNIT_FILL_FORE_SCHEMECOLOR_INDEX_3_BRIGHTNESS" val="0"/>
  <p:tag name="KSO_WM_UNIT_FILL_FORE_SCHEMECOLOR_INDEX_3" val="8"/>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BEAUTIFY_FLAG" val="#wm#"/>
  <p:tag name="KSO_WM_UNIT_FILL_TYPE" val="1"/>
  <p:tag name="KSO_WM_UNIT_FILL_FORE_SCHEMECOLOR_INDEX" val="5"/>
  <p:tag name="KSO_WM_UNIT_FILL_FORE_SCHEMECOLOR_INDEX_BRIGHTNESS" val="0"/>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3_1*l_h_i*1_3_2"/>
  <p:tag name="KSO_WM_TEMPLATE_CATEGORY" val="diagram"/>
  <p:tag name="KSO_WM_TEMPLATE_INDEX" val="20231963"/>
  <p:tag name="KSO_WM_UNIT_LAYERLEVEL" val="1_1_1"/>
  <p:tag name="KSO_WM_TAG_VERSION" val="3.0"/>
  <p:tag name="KSO_WM_UNIT_FILL_FORE_SCHEMECOLOR_INDEX_1_BRIGHTNESS" val="0.6"/>
  <p:tag name="KSO_WM_UNIT_FILL_FORE_SCHEMECOLOR_INDEX_1" val="8"/>
  <p:tag name="KSO_WM_UNIT_FILL_FORE_SCHEMECOLOR_INDEX_1_POS" val="0"/>
  <p:tag name="KSO_WM_UNIT_FILL_FORE_SCHEMECOLOR_INDEX_1_TRANS" val="0"/>
  <p:tag name="KSO_WM_UNIT_FILL_FORE_SCHEMECOLOR_INDEX_2_BRIGHTNESS" val="0.4"/>
  <p:tag name="KSO_WM_UNIT_FILL_FORE_SCHEMECOLOR_INDEX_2" val="8"/>
  <p:tag name="KSO_WM_UNIT_FILL_FORE_SCHEMECOLOR_INDEX_2_POS" val="0.51"/>
  <p:tag name="KSO_WM_UNIT_FILL_FORE_SCHEMECOLOR_INDEX_2_TRANS" val="0"/>
  <p:tag name="KSO_WM_UNIT_FILL_FORE_SCHEMECOLOR_INDEX_3_BRIGHTNESS" val="0"/>
  <p:tag name="KSO_WM_UNIT_FILL_FORE_SCHEMECOLOR_INDEX_3" val="8"/>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BEAUTIFY_FLAG" val="#wm#"/>
  <p:tag name="KSO_WM_UNIT_FILL_TYPE" val="1"/>
  <p:tag name="KSO_WM_UNIT_FILL_FORE_SCHEMECOLOR_INDEX" val="5"/>
  <p:tag name="KSO_WM_UNIT_FILL_FORE_SCHEMECOLOR_INDEX_BRIGHTNESS" val="0"/>
</p:tagLst>
</file>

<file path=ppt/tags/tag26.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1963_1*l_h_a*1_4_1"/>
  <p:tag name="KSO_WM_TEMPLATE_CATEGORY" val="diagram"/>
  <p:tag name="KSO_WM_TEMPLATE_INDEX" val="20231963"/>
  <p:tag name="KSO_WM_UNIT_LAYERLEVEL" val="1_1_1"/>
  <p:tag name="KSO_WM_TAG_VERSION" val="3.0"/>
  <p:tag name="KSO_WM_UNIT_TEXT_FILL_FORE_SCHEMECOLOR_INDEX_BRIGHTNESS" val="0"/>
  <p:tag name="KSO_WM_UNIT_VALUE" val="13"/>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BEAUTIFY_FLAG" val="#wm#"/>
  <p:tag name="KSO_WM_UNIT_PRESET_TEXT" val="添加标题内容"/>
  <p:tag name="KSO_WM_UNIT_TEXT_FILL_FORE_SCHEMECOLOR_INDEX" val="1"/>
  <p:tag name="KSO_WM_UNIT_TEXT_FILL_TYPE" val="1"/>
</p:tagLst>
</file>

<file path=ppt/tags/tag26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963_1*l_h_f*1_4_1"/>
  <p:tag name="KSO_WM_TEMPLATE_CATEGORY" val="diagram"/>
  <p:tag name="KSO_WM_TEMPLATE_INDEX" val="20231963"/>
  <p:tag name="KSO_WM_UNIT_LAYERLEVEL" val="1_1_1"/>
  <p:tag name="KSO_WM_TAG_VERSION" val="3.0"/>
  <p:tag name="KSO_WM_UNIT_TEXT_FILL_FORE_SCHEMECOLOR_INDEX_BRIGHTNESS" val="0.5"/>
  <p:tag name="KSO_WM_UNIT_VALUE" val="6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UNIT_TEXT_LAYER_COUNT" val="1"/>
  <p:tag name="KSO_WM_BEAUTIFY_FLAG" val="#wm#"/>
  <p:tag name="KSO_WM_UNIT_PRESET_TEXT" val="单击此处输入你的项正文，文字是您思想的提炼"/>
  <p:tag name="KSO_WM_UNIT_TEXT_FILL_FORE_SCHEMECOLOR_INDEX" val="1"/>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963_1*l_h_i*1_4_1"/>
  <p:tag name="KSO_WM_TEMPLATE_CATEGORY" val="diagram"/>
  <p:tag name="KSO_WM_TEMPLATE_INDEX" val="20231963"/>
  <p:tag name="KSO_WM_UNIT_LAYERLEVEL" val="1_1_1"/>
  <p:tag name="KSO_WM_TAG_VERSION" val="3.0"/>
  <p:tag name="KSO_WM_UNIT_LINE_FORE_SCHEMECOLOR_INDEX_BRIGHTNESS" val="0"/>
  <p:tag name="KSO_WM_UNIT_LINE_FILL_TYPE" val="2"/>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 name="KSO_WM_BEAUTIFY_FLAG" val="#wm#"/>
  <p:tag name="KSO_WM_UNIT_LINE_FORE_SCHEMECOLOR_INDEX" val="5"/>
</p:tagLst>
</file>

<file path=ppt/tags/tag26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3_1*l_h_a*1_2_1"/>
  <p:tag name="KSO_WM_TEMPLATE_CATEGORY" val="diagram"/>
  <p:tag name="KSO_WM_TEMPLATE_INDEX" val="20231963"/>
  <p:tag name="KSO_WM_UNIT_LAYERLEVEL" val="1_1_1"/>
  <p:tag name="KSO_WM_TAG_VERSION" val="3.0"/>
  <p:tag name="KSO_WM_UNIT_TEXT_FILL_FORE_SCHEMECOLOR_INDEX_BRIGHTNESS" val="0"/>
  <p:tag name="KSO_WM_UNIT_VALUE" val="13"/>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BEAUTIFY_FLAG" val="#wm#"/>
  <p:tag name="KSO_WM_UNIT_PRESET_TEXT" val="添加标题内容"/>
  <p:tag name="KSO_WM_UNIT_TEXT_FILL_FORE_SCHEMECOLOR_INDEX" val="1"/>
  <p:tag name="KSO_WM_UNIT_TEXT_FILL_TYPE"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963_1*l_h_i*1_2_1"/>
  <p:tag name="KSO_WM_TEMPLATE_CATEGORY" val="diagram"/>
  <p:tag name="KSO_WM_TEMPLATE_INDEX" val="20231963"/>
  <p:tag name="KSO_WM_UNIT_LAYERLEVEL" val="1_1_1"/>
  <p:tag name="KSO_WM_TAG_VERSION" val="3.0"/>
  <p:tag name="KSO_WM_UNIT_LINE_FORE_SCHEMECOLOR_INDEX_BRIGHTNESS" val="0"/>
  <p:tag name="KSO_WM_UNIT_LINE_FILL_TYPE" val="2"/>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 name="KSO_WM_BEAUTIFY_FLAG" val="#wm#"/>
  <p:tag name="KSO_WM_UNIT_LINE_FORE_SCHEMECOLOR_INDEX" val="5"/>
</p:tagLst>
</file>

<file path=ppt/tags/tag26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3_1*l_h_a*1_3_1"/>
  <p:tag name="KSO_WM_TEMPLATE_CATEGORY" val="diagram"/>
  <p:tag name="KSO_WM_TEMPLATE_INDEX" val="20231963"/>
  <p:tag name="KSO_WM_UNIT_LAYERLEVEL" val="1_1_1"/>
  <p:tag name="KSO_WM_TAG_VERSION" val="3.0"/>
  <p:tag name="KSO_WM_UNIT_TEXT_FILL_FORE_SCHEMECOLOR_INDEX_BRIGHTNESS" val="0"/>
  <p:tag name="KSO_WM_UNIT_VALUE" val="13"/>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BEAUTIFY_FLAG" val="#wm#"/>
  <p:tag name="KSO_WM_UNIT_PRESET_TEXT" val="添加标题内容"/>
  <p:tag name="KSO_WM_UNIT_TEXT_FILL_FORE_SCHEMECOLOR_INDEX" val="1"/>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963_1*l_h_i*1_3_1"/>
  <p:tag name="KSO_WM_TEMPLATE_CATEGORY" val="diagram"/>
  <p:tag name="KSO_WM_TEMPLATE_INDEX" val="20231963"/>
  <p:tag name="KSO_WM_UNIT_LAYERLEVEL" val="1_1_1"/>
  <p:tag name="KSO_WM_TAG_VERSION" val="3.0"/>
  <p:tag name="KSO_WM_UNIT_LINE_FORE_SCHEMECOLOR_INDEX_BRIGHTNESS" val="0"/>
  <p:tag name="KSO_WM_UNIT_LINE_FILL_TYPE" val="2"/>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 name="KSO_WM_BEAUTIFY_FLAG" val="#wm#"/>
  <p:tag name="KSO_WM_UNIT_LINE_FORE_SCHEMECOLOR_INDEX" val="5"/>
</p:tagLst>
</file>

<file path=ppt/tags/tag267.xml><?xml version="1.0" encoding="utf-8"?>
<p:tagLst xmlns:p="http://schemas.openxmlformats.org/presentationml/2006/main">
  <p:tag name="KSO_WM_UNIT_VALUE" val="223*2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1963_1*l_h_x*1_1_1"/>
  <p:tag name="KSO_WM_TEMPLATE_CATEGORY" val="diagram"/>
  <p:tag name="KSO_WM_TEMPLATE_INDEX" val="2023196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UNIT_USESOURCEFORMAT_APPLY" val="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1963_1*l_i*1_1"/>
  <p:tag name="KSO_WM_TEMPLATE_CATEGORY" val="diagram"/>
  <p:tag name="KSO_WM_TEMPLATE_INDEX" val="20231963"/>
  <p:tag name="KSO_WM_UNIT_LAYERLEVEL" val="1_1"/>
  <p:tag name="KSO_WM_TAG_VERSION" val="3.0"/>
  <p:tag name="KSO_WM_UNIT_TEXT_FILL_FORE_SCHEMECOLOR_INDEX_BRIGHTNESS" val="0"/>
  <p:tag name="KSO_WM_UNIT_TEXT_FILL_TYPE" val="1"/>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solid&quot;:{&quot;brightness&quot;:0,&quot;colorType&quot;:1,&quot;foreColorIndex&quot;:5,&quot;transparency&quot;:0.6399999856948853},&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BEAUTIFY_FLAG" val="#wm#"/>
  <p:tag name="KSO_WM_UNIT_FILL_TYPE" val="1"/>
  <p:tag name="KSO_WM_UNIT_FILL_FORE_SCHEMECOLOR_INDEX" val="5"/>
  <p:tag name="KSO_WM_UNIT_FILL_FORE_SCHEMECOLOR_INDEX_BRIGHTNESS" val="0"/>
</p:tagLst>
</file>

<file path=ppt/tags/tag269.xml><?xml version="1.0" encoding="utf-8"?>
<p:tagLst xmlns:p="http://schemas.openxmlformats.org/presentationml/2006/main">
  <p:tag name="KSO_WM_UNIT_VALUE" val="208*20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31963_1*l_h_x*1_4_1"/>
  <p:tag name="KSO_WM_TEMPLATE_CATEGORY" val="diagram"/>
  <p:tag name="KSO_WM_TEMPLATE_INDEX" val="2023196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UNIT_USESOURCEFORMAT_APPLY" val="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27.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0.xml><?xml version="1.0" encoding="utf-8"?>
<p:tagLst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1963_1*l_h_x*1_2_1"/>
  <p:tag name="KSO_WM_TEMPLATE_CATEGORY" val="diagram"/>
  <p:tag name="KSO_WM_TEMPLATE_INDEX" val="2023196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UNIT_USESOURCEFORMAT_APPLY" val="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271.xml><?xml version="1.0" encoding="utf-8"?>
<p:tagLst xmlns:p="http://schemas.openxmlformats.org/presentationml/2006/main">
  <p:tag name="KSO_WM_UNIT_VALUE" val="200*2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31963_1*l_h_x*1_3_1"/>
  <p:tag name="KSO_WM_TEMPLATE_CATEGORY" val="diagram"/>
  <p:tag name="KSO_WM_TEMPLATE_INDEX" val="2023196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UNIT_USESOURCEFORMAT_APPLY" val="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27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963_1*l_h_f*1_2_1"/>
  <p:tag name="KSO_WM_TEMPLATE_CATEGORY" val="diagram"/>
  <p:tag name="KSO_WM_TEMPLATE_INDEX" val="20231963"/>
  <p:tag name="KSO_WM_UNIT_LAYERLEVEL" val="1_1_1"/>
  <p:tag name="KSO_WM_TAG_VERSION" val="3.0"/>
  <p:tag name="KSO_WM_UNIT_TEXT_FILL_FORE_SCHEMECOLOR_INDEX_BRIGHTNESS" val="0.5"/>
  <p:tag name="KSO_WM_UNIT_VALUE" val="6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UNIT_TEXT_LAYER_COUNT" val="1"/>
  <p:tag name="KSO_WM_BEAUTIFY_FLAG" val="#wm#"/>
  <p:tag name="KSO_WM_UNIT_PRESET_TEXT" val="单击此处输入你的项正文内容，文字是您思想的提炼"/>
  <p:tag name="KSO_WM_UNIT_TEXT_FILL_FORE_SCHEMECOLOR_INDEX" val="1"/>
  <p:tag name="KSO_WM_UNIT_TEXT_FILL_TYPE" val="1"/>
</p:tagLst>
</file>

<file path=ppt/tags/tag27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963_1*l_h_f*1_3_1"/>
  <p:tag name="KSO_WM_TEMPLATE_CATEGORY" val="diagram"/>
  <p:tag name="KSO_WM_TEMPLATE_INDEX" val="20231963"/>
  <p:tag name="KSO_WM_UNIT_LAYERLEVEL" val="1_1_1"/>
  <p:tag name="KSO_WM_TAG_VERSION" val="3.0"/>
  <p:tag name="KSO_WM_UNIT_TEXT_FILL_FORE_SCHEMECOLOR_INDEX_BRIGHTNESS" val="0.5"/>
  <p:tag name="KSO_WM_UNIT_VALUE" val="60"/>
  <p:tag name="KSO_WM_DIAGRAM_VERSION" val="3"/>
  <p:tag name="KSO_WM_DIAGRAM_COLOR_TRICK" val="1"/>
  <p:tag name="KSO_WM_DIAGRAM_COLOR_TEXT_CAN_REMOVE" val="n"/>
  <p:tag name="KSO_WM_DIAGRAM_MAX_ITEMCNT" val="4"/>
  <p:tag name="KSO_WM_DIAGRAM_MIN_ITEMCNT" val="4"/>
  <p:tag name="KSO_WM_DIAGRAM_VIRTUALLY_FRAME" val="{&quot;height&quot;:287.3500061035156,&quot;width&quot;:805.4412841796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TEXT_TYPE" val="1"/>
  <p:tag name="KSO_WM_UNIT_TEXT_LAYER_COUNT" val="1"/>
  <p:tag name="KSO_WM_BEAUTIFY_FLAG" val="#wm#"/>
  <p:tag name="KSO_WM_UNIT_PRESET_TEXT" val="单击此处输入你的项正文，文字是您思想的提炼，单击此处文本内容"/>
  <p:tag name="KSO_WM_UNIT_TEXT_FILL_FORE_SCHEMECOLOR_INDEX" val="1"/>
  <p:tag name="KSO_WM_UNIT_TEXT_FILL_TYPE" val="1"/>
</p:tagLst>
</file>

<file path=ppt/tags/tag274.xml><?xml version="1.0" encoding="utf-8"?>
<p:tagLst xmlns:p="http://schemas.openxmlformats.org/presentationml/2006/main">
  <p:tag name="KSO_WM_SLIDE_ID" val="diagram20231963_1"/>
  <p:tag name="KSO_WM_TEMPLATE_SUBCATEGORY" val="0"/>
  <p:tag name="KSO_WM_TEMPLATE_MASTER_TYPE" val="0"/>
  <p:tag name="KSO_WM_TEMPLATE_COLOR_TYPE" val="0"/>
  <p:tag name="KSO_WM_SLIDE_ITEM_CNT" val="4"/>
  <p:tag name="KSO_WM_SLIDE_INDEX" val="1"/>
  <p:tag name="KSO_WM_TAG_VERSION" val="3.0"/>
  <p:tag name="KSO_WM_BEAUTIFY_FLAG" val="#wm#"/>
  <p:tag name="KSO_WM_TEMPLATE_CATEGORY" val="diagram"/>
  <p:tag name="KSO_WM_TEMPLATE_INDEX" val="20231963"/>
  <p:tag name="KSO_WM_SLIDE_TYPE" val="text"/>
  <p:tag name="KSO_WM_SLIDE_SUBTYPE" val="diag"/>
  <p:tag name="KSO_WM_SLIDE_SIZE" val="805.441*287.35"/>
  <p:tag name="KSO_WM_SLIDE_POSITION" val="79.3998*152.002"/>
  <p:tag name="KSO_WM_SLIDE_LAYOUT" val="a_l"/>
  <p:tag name="KSO_WM_SLIDE_LAYOUT_CNT" val="1_1"/>
  <p:tag name="KSO_WM_SPECIAL_SOURCE" val="bdnull"/>
  <p:tag name="KSO_WM_DIAGRAM_GROUP_CODE" val="l1-1"/>
  <p:tag name="KSO_WM_SLIDE_DIAGTYPE" val="l"/>
  <p:tag name="CP_OUTLINE_TITLE" val="健康洗护闭环：从清洁到预防"/>
  <p:tag name="CP_OUTLINE_TYPE" val="pt_text"/>
</p:tagLst>
</file>

<file path=ppt/tags/tag275.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276.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277.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智慧家居：全场景AI生态"/>
  <p:tag name="CP_OUTLINE_TYPE" val="pt_section_title"/>
</p:tagLst>
</file>

<file path=ppt/tags/tag27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99_3*a*1"/>
  <p:tag name="KSO_WM_TEMPLATE_CATEGORY" val="diagram"/>
  <p:tag name="KSO_WM_TEMPLATE_INDEX" val="20233199"/>
  <p:tag name="KSO_WM_UNIT_LAYERLEVEL" val="1"/>
  <p:tag name="KSO_WM_TAG_VERSION" val="3.0"/>
  <p:tag name="KSO_WM_BEAUTIFY_FLAG" val="#wm#"/>
  <p:tag name="KSO_WM_DIAGRAM_GROUP_CODE" val="m1-1"/>
  <p:tag name="KSO_WM_UNIT_TEXT_TYPE" val="1"/>
  <p:tag name="KSO_WM_UNIT_PRESET_TEXT" val="单击此处添加标题"/>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3"/>
  <p:tag name="KSO_WM_TEMPLATE_CATEGORY" val="diagram"/>
  <p:tag name="KSO_WM_TEMPLATE_INDEX" val="20233199"/>
  <p:tag name="KSO_WM_UNIT_LAYERLEVEL" val="1_1_1"/>
  <p:tag name="KSO_WM_TAG_VERSION" val="3.0"/>
  <p:tag name="KSO_WM_UNIT_TYPE" val="m_h_i"/>
  <p:tag name="KSO_WM_UNIT_INDEX" val="1_2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8"/>
</p:tagLst>
</file>

<file path=ppt/tags/tag2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2*m_h_f*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Lst>
</file>

<file path=ppt/tags/tag2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2*m_h_a*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1_1"/>
  <p:tag name="KSO_WM_TEMPLATE_CATEGORY" val="diagram"/>
  <p:tag name="KSO_WM_TEMPLATE_INDEX" val="20233199"/>
  <p:tag name="KSO_WM_UNIT_LAYERLEVEL" val="1_1_1"/>
  <p:tag name="KSO_WM_TAG_VERSION" val="3.0"/>
  <p:tag name="KSO_WM_UNIT_VALUE" val="138*146"/>
  <p:tag name="KSO_WM_UNIT_TYPE" val="m_h_x"/>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1_2"/>
  <p:tag name="KSO_WM_TEMPLATE_CATEGORY" val="diagram"/>
  <p:tag name="KSO_WM_TEMPLATE_INDEX" val="20233199"/>
  <p:tag name="KSO_WM_UNIT_LAYERLEVEL" val="1_1_1"/>
  <p:tag name="KSO_WM_TAG_VERSION" val="3.0"/>
  <p:tag name="KSO_WM_UNIT_TYPE" val="m_h_i"/>
  <p:tag name="KSO_WM_UNIT_INDEX" val="1_1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1_1"/>
  <p:tag name="KSO_WM_TEMPLATE_CATEGORY" val="diagram"/>
  <p:tag name="KSO_WM_TEMPLATE_INDEX" val="20233199"/>
  <p:tag name="KSO_WM_UNIT_LAYERLEVEL" val="1_1_1"/>
  <p:tag name="KSO_WM_TAG_VERSION" val="3.0"/>
  <p:tag name="KSO_WM_UNIT_SUBTYPE" val="d"/>
  <p:tag name="KSO_WM_UNIT_TYPE" val="m_h_i"/>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28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2*m_h_f*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言简意赅的阐述观点。单击此处输入项正文，文字是思想的提炼，请言简意赅的阐述观点。单击输入项正文，文字是思想的提炼。"/>
  <p:tag name="KSO_WM_UNIT_TEXT_FILL_FORE_SCHEMECOLOR_INDEX" val="1"/>
  <p:tag name="KSO_WM_UNIT_TEXT_FILL_TYPE" val="1"/>
</p:tagLst>
</file>

<file path=ppt/tags/tag28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2*m_h_a*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2"/>
  <p:tag name="KSO_WM_TEMPLATE_CATEGORY" val="diagram"/>
  <p:tag name="KSO_WM_TEMPLATE_INDEX" val="20233199"/>
  <p:tag name="KSO_WM_UNIT_LAYERLEVEL" val="1_1_1"/>
  <p:tag name="KSO_WM_TAG_VERSION" val="3.0"/>
  <p:tag name="KSO_WM_UNIT_TYPE" val="m_h_i"/>
  <p:tag name="KSO_WM_UNIT_INDEX" val="1_2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2_1"/>
  <p:tag name="KSO_WM_TEMPLATE_CATEGORY" val="diagram"/>
  <p:tag name="KSO_WM_TEMPLATE_INDEX" val="20233199"/>
  <p:tag name="KSO_WM_UNIT_LAYERLEVEL" val="1_1_1"/>
  <p:tag name="KSO_WM_TAG_VERSION" val="3.0"/>
  <p:tag name="KSO_WM_UNIT_SUBTYPE" val="d"/>
  <p:tag name="KSO_WM_UNIT_TYPE" val="m_h_i"/>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28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3199_2*m_h_f*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Lst>
</file>

<file path=ppt/tags/tag29.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9"/>
</p:tagLst>
</file>

<file path=ppt/tags/tag29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3199_2*m_h_a*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2"/>
  <p:tag name="KSO_WM_TEMPLATE_CATEGORY" val="diagram"/>
  <p:tag name="KSO_WM_TEMPLATE_INDEX" val="20233199"/>
  <p:tag name="KSO_WM_UNIT_LAYERLEVEL" val="1_1_1"/>
  <p:tag name="KSO_WM_TAG_VERSION" val="3.0"/>
  <p:tag name="KSO_WM_UNIT_TYPE" val="m_h_i"/>
  <p:tag name="KSO_WM_UNIT_INDEX" val="1_3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1"/>
  <p:tag name="KSO_WM_TEMPLATE_CATEGORY" val="diagram"/>
  <p:tag name="KSO_WM_TEMPLATE_INDEX" val="20233199"/>
  <p:tag name="KSO_WM_UNIT_LAYERLEVEL" val="1_1_1"/>
  <p:tag name="KSO_WM_TAG_VERSION" val="3.0"/>
  <p:tag name="KSO_WM_UNIT_SUBTYPE" val="d"/>
  <p:tag name="KSO_WM_UNIT_TYPE" val="m_h_i"/>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3_1"/>
  <p:tag name="KSO_WM_TEMPLATE_CATEGORY" val="diagram"/>
  <p:tag name="KSO_WM_TEMPLATE_INDEX" val="20233199"/>
  <p:tag name="KSO_WM_UNIT_LAYERLEVEL" val="1_1_1"/>
  <p:tag name="KSO_WM_TAG_VERSION" val="3.0"/>
  <p:tag name="KSO_WM_UNIT_VALUE" val="140*160"/>
  <p:tag name="KSO_WM_UNIT_TYPE" val="m_h_x"/>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x*1_2_1"/>
  <p:tag name="KSO_WM_TEMPLATE_CATEGORY" val="diagram"/>
  <p:tag name="KSO_WM_TEMPLATE_INDEX" val="20233199"/>
  <p:tag name="KSO_WM_UNIT_LAYERLEVEL" val="1_1_1"/>
  <p:tag name="KSO_WM_TAG_VERSION" val="3.0"/>
  <p:tag name="KSO_WM_UNIT_VALUE" val="160*161"/>
  <p:tag name="KSO_WM_UNIT_TYPE" val="m_h_x"/>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2*m_h_i*1_3_3"/>
  <p:tag name="KSO_WM_TEMPLATE_CATEGORY" val="diagram"/>
  <p:tag name="KSO_WM_TEMPLATE_INDEX" val="20233199"/>
  <p:tag name="KSO_WM_UNIT_LAYERLEVEL" val="1_1_1"/>
  <p:tag name="KSO_WM_TAG_VERSION" val="3.0"/>
  <p:tag name="KSO_WM_UNIT_TYPE" val="m_h_i"/>
  <p:tag name="KSO_WM_UNIT_INDEX" val="1_3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width&quot;:850.6499023437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296.xml><?xml version="1.0" encoding="utf-8"?>
<p:tagLst xmlns:p="http://schemas.openxmlformats.org/presentationml/2006/main">
  <p:tag name="KSO_WM_SLIDE_ID" val="diagram20233199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199"/>
  <p:tag name="KSO_WM_SLIDE_TYPE" val="text"/>
  <p:tag name="KSO_WM_SLIDE_SUBTYPE" val="diag"/>
  <p:tag name="KSO_WM_SLIDE_SIZE" val="850.375*375.85"/>
  <p:tag name="KSO_WM_SLIDE_POSITION" val="54.825*125.417"/>
  <p:tag name="KSO_WM_SLIDE_LAYOUT" val="a_m"/>
  <p:tag name="KSO_WM_SLIDE_LAYOUT_CNT" val="1_1"/>
  <p:tag name="KSO_WM_SPECIAL_SOURCE" val="bdnull"/>
  <p:tag name="KSO_WM_DIAGRAM_GROUP_CODE" val="m1-1"/>
  <p:tag name="KSO_WM_SLIDE_DIAGTYPE" val="m"/>
  <p:tag name="CP_OUTLINE_TITLE" val="主动服务：从响应到预判"/>
  <p:tag name="CP_OUTLINE_TYPE" val="pt_text"/>
</p:tagLst>
</file>

<file path=ppt/tags/tag29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84_2*a*1"/>
  <p:tag name="KSO_WM_TEMPLATE_CATEGORY" val="diagram"/>
  <p:tag name="KSO_WM_TEMPLATE_INDEX" val="20233184"/>
  <p:tag name="KSO_WM_UNIT_LAYERLEVEL" val="1"/>
  <p:tag name="KSO_WM_TAG_VERSION" val="3.0"/>
  <p:tag name="KSO_WM_BEAUTIFY_FLAG" val="#wm#"/>
  <p:tag name="KSO_WM_DIAGRAM_GROUP_CODE" val="l1-1"/>
  <p:tag name="KSO_WM_UNIT_TEXT_TYPE" val="1"/>
  <p:tag name="KSO_WM_UNIT_PRESET_TEXT" val="单击此处添加标题"/>
</p:tagLst>
</file>

<file path=ppt/tags/tag29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3184_2*l_h_f*1_1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29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3184_2*l_h_a*1_1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3.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3184_2*l_h_f*1_2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30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3184_2*l_h_a*1_2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30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3184_2*l_h_f*1_3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120"/>
  <p:tag name="KSO_WM_DIAGRAM_VERSION" val="3"/>
  <p:tag name="KSO_WM_DIAGRAM_COLOR_TRICK" val="1"/>
  <p:tag name="KSO_WM_DIAGRAM_COLOR_TEXT_CAN_REMOVE" val="n"/>
  <p:tag name="KSO_WM_UNIT_TEXT_TYPE" val="1"/>
  <p:tag name="KSO_WM_BEAUTIFY_FLAG" val="#wm#"/>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内容观点。"/>
  <p:tag name="KSO_WM_UNIT_TEXT_FILL_FORE_SCHEMECOLOR_INDEX" val="1"/>
  <p:tag name="KSO_WM_UNIT_TEXT_FILL_TYPE" val="1"/>
</p:tagLst>
</file>

<file path=ppt/tags/tag30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3184_2*l_h_a*1_3_1"/>
  <p:tag name="KSO_WM_TEMPLATE_CATEGORY" val="diagram"/>
  <p:tag name="KSO_WM_TEMPLATE_INDEX" val="20233184"/>
  <p:tag name="KSO_WM_UNIT_LAYERLEVEL" val="1_1_1"/>
  <p:tag name="KSO_WM_TAG_VERSION" val="3.0"/>
  <p:tag name="KSO_WM_DIAGRAM_MAX_ITEMCNT" val="6"/>
  <p:tag name="KSO_WM_DIAGRAM_MIN_ITEMCNT" val="2"/>
  <p:tag name="KSO_WM_DIAGRAM_VIRTUALLY_FRAME" val="{&quot;height&quot;:326.79998779296875,&quot;width&quot;:558.75860595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GROUP_CODE" val="l1-1"/>
  <p:tag name="KSO_WM_UNIT_VALUE" val="26"/>
  <p:tag name="KSO_WM_DIAGRAM_VERSION" val="3"/>
  <p:tag name="KSO_WM_DIAGRAM_COLOR_TRICK" val="1"/>
  <p:tag name="KSO_WM_DIAGRAM_COLOR_TEXT_CAN_REMOVE" val="n"/>
  <p:tag name="KSO_WM_UNIT_TEXT_TYPE" val="1"/>
  <p:tag name="KSO_WM_BEAUTIFY_FLAG" val="#wm#"/>
  <p:tag name="KSO_WM_UNIT_PRESET_TEXT" val="此处添加项标题"/>
  <p:tag name="KSO_WM_UNIT_TEXT_FILL_FORE_SCHEMECOLOR_INDEX" val="1"/>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1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1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2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2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4_2*l_h_x*1_3_1"/>
  <p:tag name="KSO_WM_TEMPLATE_CATEGORY" val="diagram"/>
  <p:tag name="KSO_WM_TEMPLATE_INDEX" val="20233184"/>
  <p:tag name="KSO_WM_UNIT_LAYERLEVEL" val="1_1_1"/>
  <p:tag name="KSO_WM_TAG_VERSION" val="3.0"/>
  <p:tag name="KSO_WM_DIAGRAM_VERSION" val="3"/>
  <p:tag name="KSO_WM_DIAGRAM_COLOR_TRICK" val="1"/>
  <p:tag name="KSO_WM_DIAGRAM_COLOR_TEXT_CAN_REMOVE" val="n"/>
  <p:tag name="KSO_WM_UNIT_VALUE" val="90*90"/>
  <p:tag name="KSO_WM_UNIT_TYPE" val="l_h_x"/>
  <p:tag name="KSO_WM_UNIT_INDEX" val="1_3_1"/>
  <p:tag name="KSO_WM_DIAGRAM_MAX_ITEMCNT" val="6"/>
  <p:tag name="KSO_WM_DIAGRAM_MIN_ITEMCNT" val="2"/>
  <p:tag name="KSO_WM_DIAGRAM_VIRTUALLY_FRAME" val="{&quot;height&quot;:326.79998779296875,&quot;width&quot;:558.75860595703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Lst>
</file>

<file path=ppt/tags/tag307.xml><?xml version="1.0" encoding="utf-8"?>
<p:tagLst xmlns:p="http://schemas.openxmlformats.org/presentationml/2006/main">
  <p:tag name="KSO_WM_SLIDE_ID" val="diagram20233184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3184"/>
  <p:tag name="KSO_WM_SLIDE_TYPE" val="text"/>
  <p:tag name="KSO_WM_SLIDE_SUBTYPE" val="diag"/>
  <p:tag name="KSO_WM_SLIDE_SIZE" val="543.1*309.7"/>
  <p:tag name="KSO_WM_SLIDE_POSITION" val="206.35*163.4"/>
  <p:tag name="KSO_WM_SLIDE_LAYOUT" val="a_l"/>
  <p:tag name="KSO_WM_SLIDE_LAYOUT_CNT" val="1_1"/>
  <p:tag name="KSO_WM_SPECIAL_SOURCE" val="bdnull"/>
  <p:tag name="KSO_WM_DIAGRAM_GROUP_CODE" val="l1-1"/>
  <p:tag name="KSO_WM_SLIDE_DIAGTYPE" val="l"/>
  <p:tag name="CP_OUTLINE_TITLE" val="安全与陪伴：从工具到伙伴"/>
  <p:tag name="CP_OUTLINE_TYPE" val="pt_text"/>
</p:tagLst>
</file>

<file path=ppt/tags/tag30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784_2*a*1"/>
  <p:tag name="KSO_WM_TEMPLATE_CATEGORY" val="diagram"/>
  <p:tag name="KSO_WM_TEMPLATE_INDEX" val="20231784"/>
  <p:tag name="KSO_WM_UNIT_LAYERLEVEL" val="1"/>
  <p:tag name="KSO_WM_TAG_VERSION" val="3.0"/>
  <p:tag name="KSO_WM_BEAUTIFY_FLAG" val="#wm#"/>
  <p:tag name="KSO_WM_DIAGRAM_GROUP_CODE" val="l1-1"/>
  <p:tag name="KSO_WM_UNIT_PRESET_TEXT" val="单击此处添加标题"/>
  <p:tag name="KSO_WM_UNIT_TEXT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i*1_1_2"/>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3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d*1_1_1"/>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1_1"/>
  <p:tag name="KSO_WM_DIAGRAM_MAX_ITEMCNT" val="4"/>
  <p:tag name="KSO_WM_DIAGRAM_MIN_ITEMCNT" val="2"/>
  <p:tag name="KSO_WM_DIAGRAM_VIRTUALLY_FRAME" val="{&quot;height&quot;:388.29998779296875,&quot;width&quot;:851.1322631835938}"/>
  <p:tag name="KSO_WM_DIAGRAM_COLOR_MATCH_VALUE" val="{&quot;shape&quot;:{&quot;fill&quot;:{&quot;solid&quot;:{&quot;brightness&quot;:0,&quot;colorType&quot;:1,&quot;foreColorIndex&quot;:5,&quot;transparency&quot;:0},&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13"/>
  <p:tag name="MH_PIC_SOURCE_TYPE" val="generate_slide_ai*VCG211389131856*gallery_gallery_ai_v2.0.9_ONLINE*702f9e38487ab2288c4f9c2de0613008-slide-19"/>
</p:tagLst>
</file>

<file path=ppt/tags/tag3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84_2*l_h_a*1_1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1784_2*l_h_i*1_1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3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84_2*l_h_f*1_1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简明扼要地阐述您的观点。根据需要可酌情增减文字，以便观者准确地理解您传达的思想。单击此处添加文本内容，简明扼要地阐述您的观点。"/>
  <p:tag name="KSO_WM_UNIT_TEXT_FILL_FORE_SCHEMECOLOR_INDEX" val="1"/>
  <p:tag name="KSO_WM_UNIT_TEXT_FILL_TYPE"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i*1_2_2"/>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d*1_2_1"/>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2_1"/>
  <p:tag name="KSO_WM_DIAGRAM_MAX_ITEMCNT" val="4"/>
  <p:tag name="KSO_WM_DIAGRAM_MIN_ITEMCNT" val="2"/>
  <p:tag name="KSO_WM_DIAGRAM_VIRTUALLY_FRAME" val="{&quot;height&quot;:388.29998779296875,&quot;width&quot;:851.1322631835938}"/>
  <p:tag name="KSO_WM_DIAGRAM_COLOR_MATCH_VALUE" val="{&quot;shape&quot;:{&quot;fill&quot;:{&quot;solid&quot;:{&quot;brightness&quot;:0,&quot;colorType&quot;:1,&quot;foreColorIndex&quot;:5,&quot;transparency&quot;:0},&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13"/>
  <p:tag name="MH_PIC_SOURCE_TYPE" val="generate_slide_ai*VCG211386291016*gallery_gallery_ai_v2.0.9_ONLINE*702f9e38487ab2288c4f9c2de0613008-slide-19"/>
</p:tagLst>
</file>

<file path=ppt/tags/tag3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84_2*l_h_a*1_2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1784_2*l_h_i*1_2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3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84_2*l_h_f*1_2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具体内容，简明扼要地阐述您的观点。根据需要可酌情增减文字，以便观者准确地理解您传达的思想。单击此处添加文本内容，简明扼要地阐述您的观点。"/>
  <p:tag name="KSO_WM_UNIT_TEXT_FILL_FORE_SCHEMECOLOR_INDEX" val="1"/>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i*1_3_2"/>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3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4_2*l_h_d*1_3_1"/>
  <p:tag name="KSO_WM_TEMPLATE_CATEGORY" val="diagram"/>
  <p:tag name="KSO_WM_TEMPLATE_INDEX" val="20231784"/>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3_1"/>
  <p:tag name="KSO_WM_DIAGRAM_MAX_ITEMCNT" val="4"/>
  <p:tag name="KSO_WM_DIAGRAM_MIN_ITEMCNT" val="2"/>
  <p:tag name="KSO_WM_DIAGRAM_VIRTUALLY_FRAME" val="{&quot;height&quot;:388.29998779296875,&quot;width&quot;:851.1322631835938}"/>
  <p:tag name="KSO_WM_DIAGRAM_COLOR_MATCH_VALUE" val="{&quot;shape&quot;:{&quot;fill&quot;:{&quot;solid&quot;:{&quot;brightness&quot;:0,&quot;colorType&quot;:1,&quot;foreColorIndex&quot;:5,&quot;transparency&quot;:0},&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13"/>
  <p:tag name="MH_PIC_SOURCE_TYPE" val="generate_slide_ai*VCG41N528684659*gallery_gallery_ai_v2.0.9_ONLINE*702f9e38487ab2288c4f9c2de0613008-slide-19"/>
</p:tagLst>
</file>

<file path=ppt/tags/tag3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84_2*l_h_a*1_3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1784_2*l_h_i*1_3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Lst>
</file>

<file path=ppt/tags/tag3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84_2*l_h_f*1_3_1"/>
  <p:tag name="KSO_WM_TEMPLATE_CATEGORY" val="diagram"/>
  <p:tag name="KSO_WM_TEMPLATE_INDEX" val="20231784"/>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8779296875,&quot;width&quot;:851.132263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简明扼要地阐述您的观点。根据需要可酌情增减文字，以便观者准确地理解您传达的思想。单击此处添加文本，简明扼要地阐述您的观点。"/>
  <p:tag name="KSO_WM_UNIT_TEXT_FILL_FORE_SCHEMECOLOR_INDEX" val="1"/>
  <p:tag name="KSO_WM_UNIT_TEXT_FILL_TYPE" val="1"/>
</p:tagLst>
</file>

<file path=ppt/tags/tag324.xml><?xml version="1.0" encoding="utf-8"?>
<p:tagLst xmlns:p="http://schemas.openxmlformats.org/presentationml/2006/main">
  <p:tag name="KSO_WM_SLIDE_ID" val="diagram20231784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784"/>
  <p:tag name="KSO_WM_SLIDE_TYPE" val="text"/>
  <p:tag name="KSO_WM_SLIDE_SUBTYPE" val="diag"/>
  <p:tag name="KSO_WM_SLIDE_SIZE" val="851.132*388.3"/>
  <p:tag name="KSO_WM_SLIDE_POSITION" val="54.7968*105.7"/>
  <p:tag name="KSO_WM_SLIDE_LAYOUT" val="a_l"/>
  <p:tag name="KSO_WM_SLIDE_LAYOUT_CNT" val="1_1"/>
  <p:tag name="KSO_WM_SPECIAL_SOURCE" val="bdnull"/>
  <p:tag name="KSO_WM_DIAGRAM_GROUP_CODE" val="l1-1"/>
  <p:tag name="KSO_WM_SLIDE_DIAGTYPE" val="l"/>
  <p:tag name="CP_OUTLINE_TITLE" val="能源大脑：从消耗到优化"/>
  <p:tag name="CP_OUTLINE_TYPE" val="pt_text"/>
</p:tagLst>
</file>

<file path=ppt/tags/tag325.xml><?xml version="1.0" encoding="utf-8"?>
<p:tagLst xmlns:p="http://schemas.openxmlformats.org/presentationml/2006/main">
  <p:tag name="KSO_WM_UNIT_TYPE" val="a"/>
  <p:tag name="KSO_WM_UNIT_INDEX" val="1"/>
  <p:tag name="KSO_WM_BEAUTIFY_FLAG" val="#wm#"/>
  <p:tag name="KSO_WM_TAG_VERSION" val="3.0"/>
  <p:tag name="KSO_WM_UNIT_ID" val="custom20238579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TEXT_TYPE" val="1"/>
  <p:tag name="KSO_WM_UNIT_PRESET_TEXT" val="添加章节标题"/>
</p:tagLst>
</file>

<file path=ppt/tags/tag326.xml><?xml version="1.0" encoding="utf-8"?>
<p:tagLst xmlns:p="http://schemas.openxmlformats.org/presentationml/2006/main">
  <p:tag name="KSO_WM_UNIT_TYPE" val="e"/>
  <p:tag name="KSO_WM_UNIT_INDEX" val="1"/>
  <p:tag name="KSO_WM_BEAUTIFY_FLAG" val="#wm#"/>
  <p:tag name="KSO_WM_TAG_VERSION" val="3.0"/>
  <p:tag name="KSO_WM_UNIT_ID" val="custom20238579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327.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7"/>
  <p:tag name="KSO_WM_SLIDE_ID" val="custom20238579_7"/>
  <p:tag name="KSO_WM_TEMPLATE_MASTER_TYPE" val="0"/>
  <p:tag name="KSO_WM_SLIDE_LAYOUT" val="a_e"/>
  <p:tag name="KSO_WM_SLIDE_LAYOUT_CNT" val="1_1"/>
  <p:tag name="CP_OUTLINE_TITLE" val="创新路径与落地思考"/>
  <p:tag name="CP_OUTLINE_TYPE" val="pt_section_title"/>
</p:tagLst>
</file>

<file path=ppt/tags/tag32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203_2*a*1"/>
  <p:tag name="KSO_WM_TEMPLATE_CATEGORY" val="diagram"/>
  <p:tag name="KSO_WM_TEMPLATE_INDEX" val="20233203"/>
  <p:tag name="KSO_WM_UNIT_LAYERLEVEL" val="1"/>
  <p:tag name="KSO_WM_TAG_VERSION" val="3.0"/>
  <p:tag name="KSO_WM_BEAUTIFY_FLAG" val="#wm#"/>
  <p:tag name="KSO_WM_DIAGRAM_GROUP_CODE" val="l1-1"/>
  <p:tag name="KSO_WM_UNIT_PRESET_TEXT" val="单击此处添加标题"/>
  <p:tag name="KSO_WM_UNIT_TEXT_TYPE" val="1"/>
</p:tagLst>
</file>

<file path=ppt/tags/tag3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2_1"/>
  <p:tag name="KSO_WM_UNIT_ID" val="diagram20233203_2*l_h_i*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Lst>
</file>

<file path=ppt/tags/tag3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1_1"/>
  <p:tag name="KSO_WM_UNIT_ID" val="diagram20233203_2*l_h_i*1_1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Lst>
</file>

<file path=ppt/tags/tag33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3203_2*l_h_f*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35"/>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Lst>
</file>

<file path=ppt/tags/tag3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3_2*l_h_a*1_3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33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3203_2*l_h_f*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40"/>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Lst>
</file>

<file path=ppt/tags/tag33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3_2*l_h_a*1_2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33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3203_2*l_h_f*1_1_1"/>
  <p:tag name="KSO_WM_TEMPLATE_CATEGORY" val="diagram"/>
  <p:tag name="KSO_WM_TEMPLATE_INDEX" val="20233203"/>
  <p:tag name="KSO_WM_UNIT_LAYERLEVEL" val="1_1_1"/>
  <p:tag name="KSO_WM_TAG_VERSION" val="3.0"/>
  <p:tag name="KSO_WM_UNIT_VALUE" val="14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内容，文字是您思想的提炼，请言简意赅的阐述您的观点。单击添加正文，文字是您思想的提炼。单击此处添加正文，文字是您思想的提炼，请言简意赅的阐述您的观点。单击添加正文，文字是您思想的提炼。单击此处添加正文，文字是您思想的提炼，请言简意赅的阐述您的观点"/>
  <p:tag name="KSO_WM_UNIT_TEXT_FILL_FORE_SCHEMECOLOR_INDEX" val="1"/>
  <p:tag name="KSO_WM_UNIT_TEXT_FILL_TYPE" val="1"/>
</p:tagLst>
</file>

<file path=ppt/tags/tag33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3_2*l_h_a*1_1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Lst>
</file>

<file path=ppt/tags/tag33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3_1"/>
  <p:tag name="KSO_WM_UNIT_ID" val="diagram20233203_2*l_h_i*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Lst>
</file>

<file path=ppt/tags/tag33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2_1"/>
  <p:tag name="KSO_WM_UNIT_ID" val="diagram20233203_2*l_h_x*1_2_1"/>
  <p:tag name="KSO_WM_TEMPLATE_CATEGORY" val="diagram"/>
  <p:tag name="KSO_WM_TEMPLATE_INDEX" val="20233203"/>
  <p:tag name="KSO_WM_UNIT_LAYERLEVEL" val="1_1_1"/>
  <p:tag name="KSO_WM_TAG_VERSION" val="3.0"/>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3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1_1"/>
  <p:tag name="KSO_WM_UNIT_ID" val="diagram20233203_2*l_h_x*1_1_1"/>
  <p:tag name="KSO_WM_TEMPLATE_CATEGORY" val="diagram"/>
  <p:tag name="KSO_WM_TEMPLATE_INDEX" val="20233203"/>
  <p:tag name="KSO_WM_UNIT_LAYERLEVEL" val="1_1_1"/>
  <p:tag name="KSO_WM_TAG_VERSION" val="3.0"/>
  <p:tag name="KSO_WM_UNIT_VALUE" val="100*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3_1"/>
  <p:tag name="KSO_WM_UNIT_ID" val="diagram20233203_2*l_h_x*1_3_1"/>
  <p:tag name="KSO_WM_TEMPLATE_CATEGORY" val="diagram"/>
  <p:tag name="KSO_WM_TEMPLATE_INDEX" val="20233203"/>
  <p:tag name="KSO_WM_UNIT_LAYERLEVEL" val="1_1_1"/>
  <p:tag name="KSO_WM_TAG_VERSION" val="3.0"/>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41.xml><?xml version="1.0" encoding="utf-8"?>
<p:tagLst xmlns:p="http://schemas.openxmlformats.org/presentationml/2006/main">
  <p:tag name="KSO_WM_SLIDE_ID" val="diagram20233203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3203"/>
  <p:tag name="KSO_WM_SLIDE_TYPE" val="text"/>
  <p:tag name="KSO_WM_SLIDE_SUBTYPE" val="diag"/>
  <p:tag name="KSO_WM_SLIDE_SIZE" val="835.572*361.7"/>
  <p:tag name="KSO_WM_SLIDE_POSITION" val="62.1266*132.9"/>
  <p:tag name="KSO_WM_SLIDE_LAYOUT" val="a_l"/>
  <p:tag name="KSO_WM_SLIDE_LAYOUT_CNT" val="1_1"/>
  <p:tag name="KSO_WM_SPECIAL_SOURCE" val="bdnull"/>
  <p:tag name="KSO_WM_DIAGRAM_GROUP_CODE" val="l1-1"/>
  <p:tag name="KSO_WM_SLIDE_DIAGTYPE" val="l"/>
  <p:tag name="CP_OUTLINE_TITLE" val="从场景痛点出发的AI设计方法论"/>
  <p:tag name="CP_OUTLINE_TYPE" val="pt_text"/>
</p:tagLst>
</file>

<file path=ppt/tags/tag34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532_1*a*1"/>
  <p:tag name="KSO_WM_TEMPLATE_CATEGORY" val="diagram"/>
  <p:tag name="KSO_WM_TEMPLATE_INDEX" val="20233532"/>
  <p:tag name="KSO_WM_UNIT_LAYERLEVEL" val="1"/>
  <p:tag name="KSO_WM_TAG_VERSION" val="3.0"/>
  <p:tag name="KSO_WM_BEAUTIFY_FLAG" val="#wm#"/>
  <p:tag name="KSO_WM_UNIT_VALUE" val="29"/>
  <p:tag name="KSO_WM_UNIT_TEXT_TYPE" val="1"/>
  <p:tag name="KSO_WM_UNIT_PRESET_TEXT" val="单击此处添加标题"/>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3532_1*l_h_i*1_3_3"/>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3532_1*l_h_i*1_4_3"/>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3"/>
  <p:tag name="KSO_WM_UNIT_FILL_FORE_SCHEMECOLOR_INDEX_BRIGHTNESS" val="0.6"/>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532_1*l_h_i*1_2_3"/>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3"/>
  <p:tag name="KSO_WM_UNIT_FILL_FORE_SCHEMECOLOR_INDEX_BRIGHTNESS" val="0.6"/>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532_1*l_h_i*1_1_3"/>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3"/>
  <p:tag name="KSO_WM_UNIT_FILL_FORE_SCHEMECOLOR_INDEX_BRIGHTNESS" val="0.6"/>
</p:tagLst>
</file>

<file path=ppt/tags/tag347.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4_1"/>
  <p:tag name="KSO_WM_UNIT_ID" val="diagram20233532_1*l_h_d*1_4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3499999940395355,&quot;colorType&quot;:1,&quot;foreColorIndex&quot;:14,&quot;transparency&quot;:0},&quot;type&quot;:1},&quot;glow&quot;:{&quot;colorType&quot;:0},&quot;line&quot;:{&quot;solidLine&quot;:{&quot;brightness&quot;:-0.3499999940395355,&quot;colorType&quot;:1,&quot;foreColorIndex&quot;:14,&quot;transparency&quot;:0.8999999761581421},&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35"/>
  <p:tag name="KSO_WM_UNIT_LINE_FORE_SCHEMECOLOR_INDEX" val="14"/>
  <p:tag name="MH_PIC_SOURCE_TYPE" val="generate_slide_ai*VCG211389491058*gallery_gallery_ai_v2.0.9_ONLINE*702f9e38487ab2288c4f9c2de0613008-slide-22"/>
</p:tagLst>
</file>

<file path=ppt/tags/tag348.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3532_1*l_h_d*1_3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3499999940395355,&quot;colorType&quot;:1,&quot;foreColorIndex&quot;:14,&quot;transparency&quot;:0},&quot;type&quot;:1},&quot;glow&quot;:{&quot;colorType&quot;:0},&quot;line&quot;:{&quot;solidLine&quot;:{&quot;brightness&quot;:-0.3499999940395355,&quot;colorType&quot;:1,&quot;foreColorIndex&quot;:14,&quot;transparency&quot;:0.8999999761581421},&quot;type&quot;:1},&quot;shadow&quot;:{&quot;brightness&quot;:0,&quot;colorType&quot;:1,&quot;foreColorIndex&quot;:5,&quot;transparency&quot;:0.8799999952316284},&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35"/>
  <p:tag name="KSO_WM_UNIT_LINE_FORE_SCHEMECOLOR_INDEX" val="14"/>
  <p:tag name="MH_PIC_SOURCE_TYPE" val="generate_slide_ai*VCG211233907728*gallery_gallery_ai_v2.0.9_ONLINE*702f9e38487ab2288c4f9c2de0613008-slide-22"/>
</p:tagLst>
</file>

<file path=ppt/tags/tag349.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3532_1*l_h_d*1_1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3499999940395355,&quot;colorType&quot;:1,&quot;foreColorIndex&quot;:14,&quot;transparency&quot;:0},&quot;type&quot;:1},&quot;glow&quot;:{&quot;colorType&quot;:0},&quot;line&quot;:{&quot;solidLine&quot;:{&quot;brightness&quot;:-0.3499999940395355,&quot;colorType&quot;:1,&quot;foreColorIndex&quot;:14,&quot;transparency&quot;:0.8999999761581421},&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35"/>
  <p:tag name="KSO_WM_UNIT_LINE_FORE_SCHEMECOLOR_INDEX" val="14"/>
  <p:tag name="MH_PIC_SOURCE_TYPE" val="generate_slide_ai*VCG211387995397*gallery_gallery_ai_v2.0.9_ONLINE*702f9e38487ab2288c4f9c2de0613008-slide-22"/>
</p:tagLst>
</file>

<file path=ppt/tags/tag35.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0.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532_1*l_h_d*1_2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3499999940395355,&quot;colorType&quot;:1,&quot;foreColorIndex&quot;:14,&quot;transparency&quot;:0},&quot;type&quot;:1},&quot;glow&quot;:{&quot;colorType&quot;:0},&quot;line&quot;:{&quot;solidLine&quot;:{&quot;brightness&quot;:-0.3499999940395355,&quot;colorType&quot;:1,&quot;foreColorIndex&quot;:14,&quot;transparency&quot;:0.8999999761581421},&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35"/>
  <p:tag name="KSO_WM_UNIT_LINE_FORE_SCHEMECOLOR_INDEX" val="14"/>
  <p:tag name="MH_PIC_SOURCE_TYPE" val="generate_slide_ai*VCG41N1338104822*gallery_gallery_ai_v2.0.9_ONLINE*702f9e38487ab2288c4f9c2de0613008-slide-2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3532_1*l_i*1_1"/>
  <p:tag name="KSO_WM_TEMPLATE_CATEGORY" val="diagram"/>
  <p:tag name="KSO_WM_TEMPLATE_INDEX" val="20233532"/>
  <p:tag name="KSO_WM_UNIT_LAYERLEVEL" val="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solidLine&quot;:{&quot;brightness&quot;:0,&quot;colorType&quot;:1,&quot;foreColorIndex&quot;:13,&quot;transparency&quot;:0.8500000238418579},&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532_1*l_h_i*1_1_2"/>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532_1*l_h_i*1_2_2"/>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3532_1*l_h_i*1_3_2"/>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3532_1*l_h_i*1_4_2"/>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32_1*l_h_i*1_1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5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32_1*l_h_f*1_1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UNIT_VALUE" val="98"/>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Lst>
</file>

<file path=ppt/tags/tag35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532_1*l_h_a*1_1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BEAUTIFY_FLAG" val="#wm#"/>
  <p:tag name="KSO_WM_UNIT_PRESET_TEXT" val="单击添加标题"/>
  <p:tag name="KSO_WM_UNIT_TEXT_FILL_FORE_SCHEMECOLOR_INDEX" val="1"/>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32_1*l_h_i*1_2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532_1*l_h_f*1_2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8"/>
  <p:tag name="KSO_WM_UNIT_TEXT_TYPE" val="1"/>
  <p:tag name="KSO_WM_UNIT_TEXT_LAYER_COUNT" val="1"/>
  <p:tag name="KSO_WM_BEAUTIFY_FLAG" val="#wm#"/>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Lst>
</file>

<file path=ppt/tags/tag36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532_1*l_h_a*1_2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BEAUTIFY_FLAG" val="#wm#"/>
  <p:tag name="KSO_WM_UNIT_PRESET_TEXT" val="单击添加标题"/>
  <p:tag name="KSO_WM_UNIT_TEXT_FILL_FORE_SCHEMECOLOR_INDEX" val="1"/>
  <p:tag name="KSO_WM_UNIT_TEXT_FILL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3532_1*l_h_i*1_4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6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3532_1*l_h_f*1_4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8"/>
  <p:tag name="KSO_WM_UNIT_TEXT_TYPE" val="1"/>
  <p:tag name="KSO_WM_UNIT_TEXT_LAYER_COUNT" val="1"/>
  <p:tag name="KSO_WM_BEAUTIFY_FLAG" val="#wm#"/>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Lst>
</file>

<file path=ppt/tags/tag36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3532_1*l_h_a*1_4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BEAUTIFY_FLAG" val="#wm#"/>
  <p:tag name="KSO_WM_UNIT_PRESET_TEXT" val="单击添加标题"/>
  <p:tag name="KSO_WM_UNIT_TEXT_FILL_FORE_SCHEMECOLOR_INDEX" val="1"/>
  <p:tag name="KSO_WM_UNIT_TEXT_FILL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3532_1*l_h_i*1_3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36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3532_1*l_h_f*1_3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8"/>
  <p:tag name="KSO_WM_UNIT_TEXT_TYPE" val="1"/>
  <p:tag name="KSO_WM_UNIT_TEXT_LAYER_COUNT" val="1"/>
  <p:tag name="KSO_WM_BEAUTIFY_FLAG" val="#wm#"/>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Lst>
</file>

<file path=ppt/tags/tag36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532_1*l_h_a*1_3_1"/>
  <p:tag name="KSO_WM_TEMPLATE_CATEGORY" val="diagram"/>
  <p:tag name="KSO_WM_TEMPLATE_INDEX" val="2023353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4"/>
  <p:tag name="KSO_WM_DIAGRAM_VIRTUALLY_FRAME" val="{&quot;height&quot;:357.6499938964844,&quot;width&quot;:838.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BEAUTIFY_FLAG" val="#wm#"/>
  <p:tag name="KSO_WM_UNIT_PRESET_TEXT" val="单击添加标题"/>
</p:tagLst>
</file>

<file path=ppt/tags/tag368.xml><?xml version="1.0" encoding="utf-8"?>
<p:tagLst xmlns:p="http://schemas.openxmlformats.org/presentationml/2006/main">
  <p:tag name="KSO_WM_SLIDE_ID" val="diagram20233532_1"/>
  <p:tag name="KSO_WM_TEMPLATE_SUBCATEGORY" val="0"/>
  <p:tag name="KSO_WM_TEMPLATE_MASTER_TYPE" val="0"/>
  <p:tag name="KSO_WM_TEMPLATE_COLOR_TYPE" val="0"/>
  <p:tag name="KSO_WM_SLIDE_TYPE" val="text"/>
  <p:tag name="KSO_WM_SLIDE_SUBTYPE" val="diag"/>
  <p:tag name="KSO_WM_SLIDE_ITEM_CNT" val="4"/>
  <p:tag name="KSO_WM_SLIDE_INDEX" val="1"/>
  <p:tag name="KSO_WM_SLIDE_SIZE" val="838.45*357.65"/>
  <p:tag name="KSO_WM_SLIDE_POSITION" val="57.3*107"/>
  <p:tag name="KSO_WM_DIAGRAM_GROUP_CODE" val="l1-1"/>
  <p:tag name="KSO_WM_SLIDE_DIAGTYPE" val="l"/>
  <p:tag name="KSO_WM_TAG_VERSION" val="3.0"/>
  <p:tag name="KSO_WM_BEAUTIFY_FLAG" val="#wm#"/>
  <p:tag name="KSO_WM_TEMPLATE_CATEGORY" val="diagram"/>
  <p:tag name="KSO_WM_TEMPLATE_INDEX" val="20233532"/>
  <p:tag name="KSO_WM_SLIDE_LAYOUT" val="a_l"/>
  <p:tag name="KSO_WM_SLIDE_LAYOUT_CNT" val="1_1"/>
  <p:tag name="KSO_WM_SPECIAL_SOURCE" val="bdnull"/>
  <p:tag name="CP_OUTLINE_TITLE" val="跨学科融合：技术赋能与用户体验的双向驱动"/>
  <p:tag name="CP_OUTLINE_TYPE" val="pt_text"/>
</p:tagLst>
</file>

<file path=ppt/tags/tag369.xml><?xml version="1.0" encoding="utf-8"?>
<p:tagLst xmlns:p="http://schemas.openxmlformats.org/presentationml/2006/main">
  <p:tag name="KSO_WM_BEAUTIFY_FLAG" val="#wm#"/>
  <p:tag name="KSO_WM_TEMPLATE_CATEGORY" val="diagram"/>
  <p:tag name="KSO_WM_TEMPLATE_INDEX" val="20233532"/>
</p:tagLst>
</file>

<file path=ppt/tags/tag3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0.xml><?xml version="1.0" encoding="utf-8"?>
<p:tagLst xmlns:p="http://schemas.openxmlformats.org/presentationml/2006/main">
  <p:tag name="KSO_WM_UNIT_TYPE" val="a"/>
  <p:tag name="KSO_WM_UNIT_INDEX" val="1"/>
  <p:tag name="KSO_WM_BEAUTIFY_FLAG" val="#wm#"/>
  <p:tag name="KSO_WM_TAG_VERSION" val="3.0"/>
  <p:tag name="KSO_WM_UNIT_ID" val="custom20238579_9*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Lst>
</file>

<file path=ppt/tags/tag371.xml><?xml version="1.0" encoding="utf-8"?>
<p:tagLst xmlns:p="http://schemas.openxmlformats.org/presentationml/2006/main">
  <p:tag name="KSO_WM_UNIT_TYPE" val="b"/>
  <p:tag name="KSO_WM_UNIT_INDEX" val="1"/>
  <p:tag name="KSO_WM_BEAUTIFY_FLAG" val="#wm#"/>
  <p:tag name="KSO_WM_TAG_VERSION" val="3.0"/>
  <p:tag name="KSO_WM_UNIT_ID" val="custom20238579_9*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VALUE" val="10"/>
</p:tagLst>
</file>

<file path=ppt/tags/tag37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8579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VALUE" val="13"/>
</p:tagLst>
</file>

<file path=ppt/tags/tag373.xml><?xml version="1.0" encoding="utf-8"?>
<p:tagLst xmlns:p="http://schemas.openxmlformats.org/presentationml/2006/main">
  <p:tag name="KSO_WM_SLIDE_TYPE" val="endPage"/>
  <p:tag name="KSO_WM_TEMPLATE_SUBCATEGORY" val="29"/>
  <p:tag name="KSO_WM_TEMPLATE_COLOR_TYPE" val="0"/>
  <p:tag name="KSO_WM_TAG_VERSION" val="3.0"/>
  <p:tag name="KSO_WM_SLIDE_SUBTYPE" val="pureTxt"/>
  <p:tag name="KSO_WM_SLIDE_ITEM_CNT" val="0"/>
  <p:tag name="KSO_WM_BEAUTIFY_FLAG" val="#wm#"/>
  <p:tag name="KSO_WM_TEMPLATE_INDEX" val="20238579"/>
  <p:tag name="KSO_WM_TEMPLATE_CATEGORY" val="custom"/>
  <p:tag name="KSO_WM_SLIDE_INDEX" val="9"/>
  <p:tag name="KSO_WM_SLIDE_ID" val="custom20238579_9"/>
  <p:tag name="KSO_WM_TEMPLATE_MASTER_TYPE" val="0"/>
  <p:tag name="KSO_WM_SLIDE_LAYOUT" val="a_b_f"/>
  <p:tag name="KSO_WM_SLIDE_LAYOUT_CNT" val="1_1_1"/>
  <p:tag name="CP_OUTLINE_TITLE" val="谢谢"/>
  <p:tag name="CP_OUTLINE_TYPE" val="pt_end"/>
</p:tagLst>
</file>

<file path=ppt/tags/tag3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1.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2.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5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6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2"/>
</p:tagLst>
</file>

<file path=ppt/tags/tag69.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0"/>
</p:tagLst>
</file>

<file path=ppt/tags/tag7.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2"/>
</p:tagLst>
</file>

<file path=ppt/tags/tag7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74.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8579"/>
</p:tagLst>
</file>

<file path=ppt/tags/tag75.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8579"/>
</p:tagLst>
</file>

<file path=ppt/tags/tag7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8579"/>
  <p:tag name="KSO_WM_TEMPLATE_CATEGORY" val="custom"/>
  <p:tag name="KSO_WM_TEMPLATE_MASTER_TYPE" val="0"/>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ID" val="custom20238579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VALUE" val="18"/>
  <p:tag name="KSO_WM_UNIT_TEXT_TYPE" val="1"/>
  <p:tag name="KSO_WM_UNIT_PRESET_TEXT" val="单击此处&#10;添加文档标题"/>
</p:tagLst>
</file>

<file path=ppt/tags/tag85.xml><?xml version="1.0" encoding="utf-8"?>
<p:tagLst xmlns:p="http://schemas.openxmlformats.org/presentationml/2006/main">
  <p:tag name="KSO_WM_UNIT_TYPE" val="b"/>
  <p:tag name="KSO_WM_UNIT_INDEX" val="1"/>
  <p:tag name="KSO_WM_BEAUTIFY_FLAG" val="#wm#"/>
  <p:tag name="KSO_WM_TAG_VERSION" val="3.0"/>
  <p:tag name="KSO_WM_UNIT_ID" val="custom20238579_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ISCONTENTSTITLE" val="0"/>
  <p:tag name="KSO_WM_UNIT_VALUE" val="22"/>
  <p:tag name="KSO_WM_UNIT_TEXT_TYPE" val="1"/>
  <p:tag name="KSO_WM_UNIT_PRESET_TEXT" val="单击此处添加副标题"/>
</p:tagLst>
</file>

<file path=ppt/tags/tag8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8579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 name="KSO_WM_UNIT_VALUE" val="13"/>
</p:tagLst>
</file>

<file path=ppt/tags/tag87.xml><?xml version="1.0" encoding="utf-8"?>
<p:tagLst xmlns:p="http://schemas.openxmlformats.org/presentationml/2006/main">
  <p:tag name="KSO_WM_SLIDE_TYPE" val="title"/>
  <p:tag name="KSO_WM_TEMPLATE_SUBCATEGORY" val="29"/>
  <p:tag name="KSO_WM_TEMPLATE_COLOR_TYPE" val="0"/>
  <p:tag name="KSO_WM_TAG_VERSION" val="3.0"/>
  <p:tag name="KSO_WM_SLIDE_SUBTYPE" val="pureTxt"/>
  <p:tag name="KSO_WM_SLIDE_ITEM_CNT" val="0"/>
  <p:tag name="KSO_WM_TEMPLATE_THUMBS_INDEX" val="1、9"/>
  <p:tag name="KSO_WM_BEAUTIFY_FLAG" val="#wm#"/>
  <p:tag name="KSO_WM_TEMPLATE_INDEX" val="20238579"/>
  <p:tag name="KSO_WM_TEMPLATE_CATEGORY" val="custom"/>
  <p:tag name="KSO_WM_SLIDE_INDEX" val="1"/>
  <p:tag name="KSO_WM_SLIDE_ID" val="custom20238579_1"/>
  <p:tag name="KSO_WM_TEMPLATE_MASTER_TYPE" val="0"/>
  <p:tag name="KSO_WM_SLIDE_LAYOUT" val="a_b_f"/>
  <p:tag name="KSO_WM_SLIDE_LAYOUT_CNT" val="1_1_1"/>
  <p:tag name="CP_OUTLINE_TITLE" val="AI赋能家电创新：长虹x高校创意大赛灵感指南"/>
  <p:tag name="CP_OUTLINE_TYPE" val="pt_title"/>
</p:tagLst>
</file>

<file path=ppt/tags/tag88.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89.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DIAGRAM_COLOR_TRICK" val="1"/>
  <p:tag name="KSO_WM_DIAGRAM_COLOR_TEXT_CAN_REMOVE" val="n"/>
  <p:tag name="KSO_WM_UNIT_ID" val="custom20238579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8579"/>
  <p:tag name="KSO_WM_TEMPLATE_CATEGORY" val="custom"/>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1.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92.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3.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4.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95.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6.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7.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UNIT_SUBTYPE" val="a"/>
  <p:tag name="KSO_WM_UNIT_TEXT_TYPE" val="1"/>
  <p:tag name="KSO_WM_DIAGRAM_MAX_ITEMCNT" val="6"/>
  <p:tag name="KSO_WM_DIAGRAM_MIN_ITEMCNT" val="2"/>
  <p:tag name="KSO_WM_DIAGRAM_VIRTUALLY_FRAME" val="{&quot;height&quot;:429.6080322265625,&quot;width&quot;:496.06298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目录项标题"/>
</p:tagLst>
</file>

<file path=ppt/tags/tag98.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DIAGRAM_COLOR_TRICK" val="1"/>
  <p:tag name="KSO_WM_DIAGRAM_COLOR_TEXT_CAN_REMOVE" val="n"/>
  <p:tag name="KSO_WM_UNIT_ID" val="custom20238579_6*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8579"/>
  <p:tag name="KSO_WM_TEMPLATE_CATEGORY" val="custom"/>
  <p:tag name="KSO_WM_DIAGRAM_MAX_ITEMCNT" val="6"/>
  <p:tag name="KSO_WM_DIAGRAM_MIN_ITEMCNT" val="2"/>
  <p:tag name="KSO_WM_DIAGRAM_VIRTUALLY_FRAME" val="{&quot;height&quot;:429.6080322265625,&quot;width&quot;:496.06298828125}"/>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spect">
      <a:majorFont>
        <a:latin typeface="微软雅黑"/>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微软雅黑"/>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39">
      <a:dk1>
        <a:srgbClr val="000000"/>
      </a:dk1>
      <a:lt1>
        <a:srgbClr val="FFFFFF"/>
      </a:lt1>
      <a:dk2>
        <a:srgbClr val="5F0909"/>
      </a:dk2>
      <a:lt2>
        <a:srgbClr val="FEF4F4"/>
      </a:lt2>
      <a:accent1>
        <a:srgbClr val="F84748"/>
      </a:accent1>
      <a:accent2>
        <a:srgbClr val="FF9F43"/>
      </a:accent2>
      <a:accent3>
        <a:srgbClr val="1DD1A1"/>
      </a:accent3>
      <a:accent4>
        <a:srgbClr val="0ABDE3"/>
      </a:accent4>
      <a:accent5>
        <a:srgbClr val="2897FC"/>
      </a:accent5>
      <a:accent6>
        <a:srgbClr val="854EE8"/>
      </a:accent6>
      <a:hlink>
        <a:srgbClr val="304FFE"/>
      </a:hlink>
      <a:folHlink>
        <a:srgbClr val="492067"/>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3698</Words>
  <Application>WPS 文字</Application>
  <PresentationFormat>宽屏</PresentationFormat>
  <Paragraphs>345</Paragraphs>
  <Slides>27</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Wingdings</vt:lpstr>
      <vt:lpstr>微软雅黑</vt:lpstr>
      <vt:lpstr>汉仪旗黑</vt:lpstr>
      <vt:lpstr>宋体</vt:lpstr>
      <vt:lpstr>汉仪书宋二KW</vt:lpstr>
      <vt:lpstr>宋体</vt:lpstr>
      <vt:lpstr>Arial Unicode MS</vt:lpstr>
      <vt:lpstr>Calibri</vt:lpstr>
      <vt:lpstr>Helvetica Neue</vt:lpstr>
      <vt:lpstr>微软雅黑</vt:lpstr>
      <vt:lpstr>Office 主题</vt:lpstr>
      <vt:lpstr>Office 主题​​</vt:lpstr>
      <vt:lpstr>AI赋能家电创新： 长虹x高校创意大赛灵感指南</vt:lpstr>
      <vt:lpstr>目录</vt:lpstr>
      <vt:lpstr>手册说明</vt:lpstr>
      <vt:lpstr>电视：重构家庭智能核心</vt:lpstr>
      <vt:lpstr>1.1 智能观影体验：从被动到主动交互</vt:lpstr>
      <vt:lpstr>1.2 个性化设置与健康守护：从娱乐到关怀</vt:lpstr>
      <vt:lpstr>1.3 智能交互与助手：更懂你的需求</vt:lpstr>
      <vt:lpstr>虚拟导购与智能客服：服务场景延伸</vt:lpstr>
      <vt:lpstr>空调：微气候的AI管家</vt:lpstr>
      <vt:lpstr>多维度环境调节：从温度到健康</vt:lpstr>
      <vt:lpstr>节能与自维护：从功能到责任</vt:lpstr>
      <vt:lpstr>跨设备场景联动：从单品到生态</vt:lpstr>
      <vt:lpstr>冰箱：食材管理的AI中枢</vt:lpstr>
      <vt:lpstr>智能库存管理：从存储到规划</vt:lpstr>
      <vt:lpstr>人文关怀设计：从功能到情感</vt:lpstr>
      <vt:lpstr>洗衣机：衣物护理的AI专家</vt:lpstr>
      <vt:lpstr>智能识别与自学习：从标准化到个性化</vt:lpstr>
      <vt:lpstr>健康洗护闭环：从清洁到预防</vt:lpstr>
      <vt:lpstr>智慧家居：全场景AI生态</vt:lpstr>
      <vt:lpstr>主动服务：从响应到预判</vt:lpstr>
      <vt:lpstr>安全与陪伴：从工具到伙伴</vt:lpstr>
      <vt:lpstr>能源大脑：从消耗到优化</vt:lpstr>
      <vt:lpstr>创新路径与落地思考</vt:lpstr>
      <vt:lpstr>从场景痛点出发的AI设计方法论</vt:lpstr>
      <vt:lpstr>跨学科融合：技术赋能与用户体验的双向驱动</vt:lpstr>
      <vt:lpstr>温馨提示</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AI赋能家电创新： 长虹x高校创意大赛灵感指南</dc:title>
  <dc:creator/>
  <cp:lastModifiedBy>River</cp:lastModifiedBy>
  <cp:revision>1</cp:revision>
  <dcterms:created xsi:type="dcterms:W3CDTF">2025-05-15T06:12:23Z</dcterms:created>
  <dcterms:modified xsi:type="dcterms:W3CDTF">2025-05-15T06:12:23Z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2052-7.3.1.8967</vt:lpwstr>
  </property>
  <property fmtid="{D5CDD505-2E9C-101B-9397-08002B2CF9AE}" pid="3" name="ICV">
    <vt:lpwstr>B75C98F4C40948689CB49D1002CA5FAC</vt:lpwstr>
  </property>
</Properties>
</file>